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62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1" r:id="rId61"/>
    <p:sldId id="410" r:id="rId62"/>
    <p:sldId id="412" r:id="rId63"/>
    <p:sldId id="414" r:id="rId64"/>
    <p:sldId id="413" r:id="rId65"/>
    <p:sldId id="415" r:id="rId66"/>
    <p:sldId id="416" r:id="rId67"/>
    <p:sldId id="417" r:id="rId68"/>
    <p:sldId id="418" r:id="rId69"/>
    <p:sldId id="419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370"/>
    <a:srgbClr val="2A6B9B"/>
    <a:srgbClr val="16719A"/>
    <a:srgbClr val="D5BA87"/>
    <a:srgbClr val="B598AA"/>
    <a:srgbClr val="396B81"/>
    <a:srgbClr val="156AA6"/>
    <a:srgbClr val="55C5D1"/>
    <a:srgbClr val="F79C65"/>
    <a:srgbClr val="A7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9429-A757-4997-A8A8-5338AF8AFBB1}" type="datetimeFigureOut">
              <a:rPr lang="zh-TW" altLang="en-US" smtClean="0"/>
              <a:t>2020/12/5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B653-A414-4538-B732-13FC4527A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7AA4D7D-3C49-49A5-BAD8-4D854CFFDF97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6000">
                <a:srgbClr val="82B0C4"/>
              </a:gs>
              <a:gs pos="0">
                <a:srgbClr val="105370">
                  <a:alpha val="70000"/>
                </a:srgbClr>
              </a:gs>
              <a:gs pos="100000">
                <a:srgbClr val="C8E9F8">
                  <a:alpha val="6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CA07673-C020-439D-AE5B-882C91E323A1}"/>
              </a:ext>
            </a:extLst>
          </p:cNvPr>
          <p:cNvSpPr/>
          <p:nvPr userDrawn="1"/>
        </p:nvSpPr>
        <p:spPr>
          <a:xfrm>
            <a:off x="2211068" y="2062913"/>
            <a:ext cx="7803046" cy="25742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FE55A77-64FF-4754-8509-7C070C06497F}"/>
              </a:ext>
            </a:extLst>
          </p:cNvPr>
          <p:cNvCxnSpPr>
            <a:cxnSpLocks/>
          </p:cNvCxnSpPr>
          <p:nvPr userDrawn="1"/>
        </p:nvCxnSpPr>
        <p:spPr>
          <a:xfrm>
            <a:off x="2796244" y="2395673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A924000-2BD2-4308-A2F9-AB57123D0935}"/>
              </a:ext>
            </a:extLst>
          </p:cNvPr>
          <p:cNvCxnSpPr>
            <a:cxnSpLocks/>
          </p:cNvCxnSpPr>
          <p:nvPr userDrawn="1"/>
        </p:nvCxnSpPr>
        <p:spPr>
          <a:xfrm>
            <a:off x="2796244" y="4387241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F88A8-E427-409E-AEC5-469BFDC11108}"/>
              </a:ext>
            </a:extLst>
          </p:cNvPr>
          <p:cNvSpPr/>
          <p:nvPr userDrawn="1"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+mn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B9DDCAC-50AC-4A29-8D07-6BF7C83B83AD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803B-7B6D-4383-A76E-10A3425A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19" y="3874985"/>
            <a:ext cx="5485580" cy="485438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1053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2BF74-A531-4888-A0F1-010203E9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F76FA09-6622-4F4D-ADA0-0B64B92A83E7}"/>
              </a:ext>
            </a:extLst>
          </p:cNvPr>
          <p:cNvGrpSpPr/>
          <p:nvPr/>
        </p:nvGrpSpPr>
        <p:grpSpPr>
          <a:xfrm>
            <a:off x="998444" y="3776787"/>
            <a:ext cx="2235769" cy="2235769"/>
            <a:chOff x="1151470" y="3924634"/>
            <a:chExt cx="2235769" cy="2235769"/>
          </a:xfrm>
        </p:grpSpPr>
        <p:sp>
          <p:nvSpPr>
            <p:cNvPr id="18" name="矩形: 圆角 7">
              <a:extLst>
                <a:ext uri="{FF2B5EF4-FFF2-40B4-BE49-F238E27FC236}">
                  <a16:creationId xmlns:a16="http://schemas.microsoft.com/office/drawing/2014/main" id="{AEAFF6BC-AC24-414B-938C-16A23BC28653}"/>
                </a:ext>
              </a:extLst>
            </p:cNvPr>
            <p:cNvSpPr/>
            <p:nvPr/>
          </p:nvSpPr>
          <p:spPr>
            <a:xfrm>
              <a:off x="1323872" y="4401357"/>
              <a:ext cx="1890966" cy="1046535"/>
            </a:xfrm>
            <a:prstGeom prst="roundRect">
              <a:avLst>
                <a:gd name="adj" fmla="val 11064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2"/>
                </a:solidFill>
              </a:endParaRPr>
            </a:p>
          </p:txBody>
        </p:sp>
        <p:pic>
          <p:nvPicPr>
            <p:cNvPr id="19" name="Graphic 135" descr="Television">
              <a:extLst>
                <a:ext uri="{FF2B5EF4-FFF2-40B4-BE49-F238E27FC236}">
                  <a16:creationId xmlns:a16="http://schemas.microsoft.com/office/drawing/2014/main" id="{E54B0F27-BB9F-4742-AE6D-793E2993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470" y="3924634"/>
              <a:ext cx="2235769" cy="2235769"/>
            </a:xfrm>
            <a:prstGeom prst="rect">
              <a:avLst/>
            </a:prstGeom>
          </p:spPr>
        </p:pic>
      </p:grpSp>
      <p:pic>
        <p:nvPicPr>
          <p:cNvPr id="20" name="Graphic 106" descr="Mouse">
            <a:extLst>
              <a:ext uri="{FF2B5EF4-FFF2-40B4-BE49-F238E27FC236}">
                <a16:creationId xmlns:a16="http://schemas.microsoft.com/office/drawing/2014/main" id="{40673D5E-29F4-4E9D-B019-E1AFBF6BE1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6217">
            <a:off x="9581568" y="4073681"/>
            <a:ext cx="1516535" cy="15165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A37AA7-F834-49C6-822D-3B45EB63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1" y="2618469"/>
            <a:ext cx="9144000" cy="11315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rgbClr val="105370"/>
                </a:solidFill>
              </a:defRPr>
            </a:lvl1pPr>
          </a:lstStyle>
          <a:p>
            <a:r>
              <a:rPr lang="zh-TW" altLang="en-US" dirty="0"/>
              <a:t>按一下以編輯母片標題</a:t>
            </a:r>
          </a:p>
        </p:txBody>
      </p:sp>
    </p:spTree>
    <p:extLst>
      <p:ext uri="{BB962C8B-B14F-4D97-AF65-F5344CB8AC3E}">
        <p14:creationId xmlns:p14="http://schemas.microsoft.com/office/powerpoint/2010/main" val="311953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94BD-0BC3-4869-8BED-D1AEBEE1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441FC-34A0-4467-843A-D26F82A27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B1303-0922-4F66-AFB3-234F8E71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B275F-8166-46C8-ACA1-368C43D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AAD34-7551-4B1B-98CF-DEB371A4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1B13BE6-6575-4CEE-B152-21DF31824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850E3A-E898-44FE-8B37-75C2F8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9B79F-28A0-47DF-B106-4C0D32A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76C56-E996-4882-B2FB-FFAF7470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878E-75A2-40B7-ADD2-0F65C052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F0ED-C6FF-4EFC-9E08-B6BC61A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8310D-9DBA-4101-B7D4-DF17297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>
            <a:lvl1pPr>
              <a:defRPr>
                <a:solidFill>
                  <a:srgbClr val="105370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90281C-B71F-410C-9372-833B1B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8968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2A6B9B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C9B2E9-16E2-47B9-A37B-9AB4EC348DF6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Graphic 21" descr="Signature">
            <a:extLst>
              <a:ext uri="{FF2B5EF4-FFF2-40B4-BE49-F238E27FC236}">
                <a16:creationId xmlns:a16="http://schemas.microsoft.com/office/drawing/2014/main" id="{04FE574C-95CE-4736-8C92-2094D92F7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9431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3">
            <a:extLst>
              <a:ext uri="{FF2B5EF4-FFF2-40B4-BE49-F238E27FC236}">
                <a16:creationId xmlns:a16="http://schemas.microsoft.com/office/drawing/2014/main" id="{A481712C-2225-4CBA-AC81-D47E4FD67F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33914" y="6540548"/>
            <a:ext cx="3236913" cy="252413"/>
            <a:chOff x="483320" y="6571553"/>
            <a:chExt cx="3236416" cy="252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71399A5-FBB6-4DC6-9E96-9AECA95B9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115" t="12860" r="52231" b="55965"/>
            <a:stretch/>
          </p:blipFill>
          <p:spPr>
            <a:xfrm>
              <a:off x="483320" y="6571553"/>
              <a:ext cx="1327005" cy="24688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1C1131-E58A-415A-A4E4-FBDFDCB94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227" t="53747" r="31351" b="17565"/>
            <a:stretch/>
          </p:blipFill>
          <p:spPr>
            <a:xfrm>
              <a:off x="1775520" y="6597352"/>
              <a:ext cx="1944216" cy="22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8A699-BCF4-4DC2-9DF9-0609EBF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E2295-5D7A-41DB-8D01-261D1D09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CCB09-FC99-4444-B566-0BEFFA4A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B36AC7-6963-4A40-9304-D3A9C42E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6A411-83AC-4D1A-927A-AC1A137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0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0B939-3AA6-4BC1-92BE-7A1E20FD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820E4-D99D-464B-B26D-A1E2C0A0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C10387-CF4A-488D-A1EF-35FFF59E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16775-1ECC-49FC-986D-6946150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97971-34C0-40AE-AB75-6BF36A0A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19051D-1EDF-426D-BDC2-5818BE64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B9D61-DBD5-4FF0-92B9-C2A844B7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90A68-7336-48C6-BCC8-8F94D9E2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5053-A150-4BE6-929F-713F5076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8E89D5-46B4-445D-8504-0D3345260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6439C6-480D-4ECD-93BD-DBA73F0FE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36C509-6049-4ED8-8103-EE2B894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79465B-8616-46C4-ADEA-8FFC48B5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0C7A8E-BB2E-461F-8A1D-FBAF97F0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E0A5-86D3-492D-B7A4-66376FBC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36CB85-FBEA-422E-836A-1EF4B8B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F894C0-3E1E-4EE8-89B6-51098756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8ACF3-2527-495A-B24E-0CFAC45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9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20766C-54EB-4CF3-B4F3-3D40B9F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A83D07-52D1-46D9-8F2C-3E1557BD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C01B1C3-FC22-41D5-B7FA-DB797865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0500" y="6069589"/>
            <a:ext cx="2743200" cy="365125"/>
          </a:xfrm>
        </p:spPr>
        <p:txBody>
          <a:bodyPr/>
          <a:lstStyle>
            <a:lvl1pPr>
              <a:defRPr b="1">
                <a:solidFill>
                  <a:srgbClr val="D5BA87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EB812-5F37-4F9F-9CAD-23AE4825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C0FB0-9494-4111-A32B-96956844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9D541B-1063-477C-BC8E-67AE6B90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5EC27-FF45-4549-8DF9-DF7759C8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A4D68-F9BA-4742-93CE-60B98F28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2E0BE4-4059-4F9B-9981-E624EC3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29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00E0-7324-4DD7-ACAA-60DC93EB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5A82D7-0A89-4688-9AF2-314CF3AE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A030A9-18A3-4A81-9CBF-A98DE754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7D6E9-C455-43A7-B908-0C58BCFB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0B963-35EB-41A7-8940-076F735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B3716-F0CC-44A1-A0E2-5C29E76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8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BAAB02-3959-4660-950B-38684F8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100B0-1BEC-4466-8E21-29BCAFC4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E513-B821-4173-9A81-8AD5AF82A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0CE9D-DDA8-4A07-9DCB-CD4496532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21E78-C1A3-49AF-A78E-97A99EC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pi.jqueryui.com/theming/icon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pi.jqueryui.com/datepick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338DA1-E058-4B91-BADB-3B8E2588F612}"/>
              </a:ext>
            </a:extLst>
          </p:cNvPr>
          <p:cNvSpPr txBox="1"/>
          <p:nvPr/>
        </p:nvSpPr>
        <p:spPr>
          <a:xfrm>
            <a:off x="2425696" y="2675713"/>
            <a:ext cx="73406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使用 </a:t>
            </a:r>
            <a:r>
              <a:rPr lang="en-US" altLang="zh-TW" sz="4800" b="1" dirty="0">
                <a:solidFill>
                  <a:srgbClr val="105370"/>
                </a:solidFill>
                <a:latin typeface="+mj-lt"/>
                <a:cs typeface="Aparajita" panose="02020603050405020304" pitchFamily="18" charset="0"/>
              </a:rPr>
              <a:t>jQuery UI </a:t>
            </a:r>
            <a:r>
              <a:rPr lang="zh-TW" altLang="en-US" sz="48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專業美觀的網頁元件 </a:t>
            </a:r>
            <a:endParaRPr lang="en-US" sz="4800" b="1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25712-4E09-4E17-A83F-9FE2064F6388}"/>
              </a:ext>
            </a:extLst>
          </p:cNvPr>
          <p:cNvSpPr/>
          <p:nvPr/>
        </p:nvSpPr>
        <p:spPr>
          <a:xfrm>
            <a:off x="3486949" y="4738956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國立成功大學工業資訊管理學系   </a:t>
            </a:r>
            <a:r>
              <a:rPr lang="zh-TW" altLang="en-US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侯建任 助理教授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EAF33-2F2B-42CC-8167-E8294F6A9BC6}"/>
              </a:ext>
            </a:extLst>
          </p:cNvPr>
          <p:cNvSpPr/>
          <p:nvPr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網頁程式開發</a:t>
            </a:r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3C4BA2B1-1556-4B01-909E-51AA103DE6AD}"/>
              </a:ext>
            </a:extLst>
          </p:cNvPr>
          <p:cNvSpPr/>
          <p:nvPr/>
        </p:nvSpPr>
        <p:spPr>
          <a:xfrm>
            <a:off x="1163336" y="4245373"/>
            <a:ext cx="1890966" cy="1046535"/>
          </a:xfrm>
          <a:prstGeom prst="roundRect">
            <a:avLst>
              <a:gd name="adj" fmla="val 1106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CHAPTER</a:t>
            </a:r>
            <a:r>
              <a:rPr lang="zh-TW" altLang="en-US" sz="3200" dirty="0">
                <a:solidFill>
                  <a:schemeClr val="tx2"/>
                </a:solidFill>
              </a:rPr>
              <a:t> </a:t>
            </a:r>
            <a:r>
              <a:rPr lang="en-US" altLang="zh-TW" sz="3200" dirty="0">
                <a:solidFill>
                  <a:schemeClr val="tx2"/>
                </a:solidFill>
              </a:rPr>
              <a:t>TWELVE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17" name="Graphic 106" descr="Mouse">
            <a:extLst>
              <a:ext uri="{FF2B5EF4-FFF2-40B4-BE49-F238E27FC236}">
                <a16:creationId xmlns:a16="http://schemas.microsoft.com/office/drawing/2014/main" id="{E0E8EB9C-62D9-41E4-B721-2AEB3AE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3285">
            <a:off x="9562317" y="4071599"/>
            <a:ext cx="1516535" cy="1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61241C98-B346-4C5C-8C72-A85E934E3A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12-2 </a:t>
            </a:r>
            <a:r>
              <a:rPr lang="zh-TW" altLang="en-US" sz="4400"/>
              <a:t>設計功能表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644E1B7-1295-4CE4-894B-13440DC6E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2" name="Picture 6">
            <a:extLst>
              <a:ext uri="{FF2B5EF4-FFF2-40B4-BE49-F238E27FC236}">
                <a16:creationId xmlns:a16="http://schemas.microsoft.com/office/drawing/2014/main" id="{B67D3602-7D56-4D99-B287-D313937C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951" y="1495426"/>
            <a:ext cx="8964613" cy="497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74813D-C164-4B9C-A94B-367A84ED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98CACEDE-E0D1-4F0A-972D-B7AF0A13C5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12-2 </a:t>
            </a:r>
            <a:r>
              <a:rPr lang="zh-TW" altLang="en-US" sz="4400"/>
              <a:t>設計功能表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483902A-313E-4176-852A-923092D5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6" name="Picture 5">
            <a:extLst>
              <a:ext uri="{FF2B5EF4-FFF2-40B4-BE49-F238E27FC236}">
                <a16:creationId xmlns:a16="http://schemas.microsoft.com/office/drawing/2014/main" id="{63BBEA14-A7AC-48F2-8433-B53321F64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431925"/>
            <a:ext cx="7848600" cy="531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0A8D1B-C637-4A2D-A8C2-9B0EB94E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DC3BF16D-CB2E-4E73-B588-A234CF8F6E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12-2 </a:t>
            </a:r>
            <a:r>
              <a:rPr lang="zh-TW" altLang="en-US" sz="4400"/>
              <a:t>設計功能表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FFF85B5-7085-4CB6-8C7E-76C1E7BCF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40" name="Picture 5">
            <a:extLst>
              <a:ext uri="{FF2B5EF4-FFF2-40B4-BE49-F238E27FC236}">
                <a16:creationId xmlns:a16="http://schemas.microsoft.com/office/drawing/2014/main" id="{BEFCF4E2-7E51-472B-AEFF-18118EC8B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2238375"/>
            <a:ext cx="817245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6D75C7-93AD-461D-8D9F-A6B4269D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50AEEC42-CE43-4EE3-B524-5EA621660EF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設定元件選項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C7E678B-3478-4D58-9779-DD3743140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6E3E5838-EAAF-4924-935A-CBFD3369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1704291"/>
            <a:ext cx="638175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17F0F0-EA23-4020-92C2-DB772C1A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DA4D501A-6130-4700-8DD2-F6B120CB3CA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設定元件選項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D25BA60-4169-4B28-BD68-AAFF165C7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id="{9EB29DA6-8B29-434D-9B77-ED9864FEC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9" y="2105025"/>
            <a:ext cx="71342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E2384F1-E96E-4EEB-A2C0-FAE0D99CC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9A2F39A6-A053-4263-B0FD-CCF2B40B3E7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設定元件選項</a:t>
            </a:r>
          </a:p>
        </p:txBody>
      </p:sp>
      <p:sp>
        <p:nvSpPr>
          <p:cNvPr id="17411" name="內容版面配置區 2">
            <a:extLst>
              <a:ext uri="{FF2B5EF4-FFF2-40B4-BE49-F238E27FC236}">
                <a16:creationId xmlns:a16="http://schemas.microsoft.com/office/drawing/2014/main" id="{E21657C4-9A38-4A42-9EC4-BE92F4CFD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 dirty="0">
                <a:hlinkClick r:id="rId2"/>
              </a:rPr>
              <a:t>icons</a:t>
            </a:r>
            <a:r>
              <a:rPr lang="zh-TW" altLang="en-US" dirty="0"/>
              <a:t>：可指定代表子功能表的圖示名稱</a:t>
            </a:r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886B284A-734B-43BB-8D78-9481F47F7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339" y="2417762"/>
            <a:ext cx="4276859" cy="37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FA3A78A-4840-428D-AFB0-2750D1438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5E6E17DD-B09A-46C6-9CF3-BA0C7898728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設定元件選項</a:t>
            </a:r>
          </a:p>
        </p:txBody>
      </p:sp>
      <p:sp>
        <p:nvSpPr>
          <p:cNvPr id="18435" name="內容版面配置區 2">
            <a:extLst>
              <a:ext uri="{FF2B5EF4-FFF2-40B4-BE49-F238E27FC236}">
                <a16:creationId xmlns:a16="http://schemas.microsoft.com/office/drawing/2014/main" id="{C8D0AC49-54AC-495F-8A64-230955C7B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B0F0"/>
              </a:buClr>
            </a:pPr>
            <a:r>
              <a:rPr lang="en-US" altLang="en-US" dirty="0" err="1">
                <a:ea typeface="新細明體" panose="02020500000000000000" pitchFamily="18" charset="-120"/>
              </a:rPr>
              <a:t>position：設定子功能表出現的位置</a:t>
            </a:r>
            <a:r>
              <a:rPr lang="zh-TW" altLang="en-US" dirty="0">
                <a:ea typeface="新細明體" panose="02020500000000000000" pitchFamily="18" charset="-120"/>
              </a:rPr>
              <a:t> </a:t>
            </a:r>
            <a:r>
              <a:rPr lang="en-US" altLang="zh-TW" dirty="0">
                <a:ea typeface="新細明體" panose="02020500000000000000" pitchFamily="18" charset="-120"/>
              </a:rPr>
              <a:t>("horizontal vertical" alignment)</a:t>
            </a:r>
            <a:endParaRPr lang="zh-TW" altLang="en-US" dirty="0"/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7885F4E7-8F3D-46E3-9C7D-20B9290FF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6" y="2633663"/>
            <a:ext cx="766762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ED6DCDA-00BB-4F4D-98E6-E562139B6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3CDEA24F-688D-4A2B-9740-5598BF6FDDA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設定元件選項</a:t>
            </a:r>
          </a:p>
        </p:txBody>
      </p:sp>
      <p:sp>
        <p:nvSpPr>
          <p:cNvPr id="19459" name="內容版面配置區 2">
            <a:extLst>
              <a:ext uri="{FF2B5EF4-FFF2-40B4-BE49-F238E27FC236}">
                <a16:creationId xmlns:a16="http://schemas.microsoft.com/office/drawing/2014/main" id="{9D861C59-924C-420A-BFC7-54EB93EC9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menu：定義代表功能表的 HTML 元素</a:t>
            </a:r>
            <a:endParaRPr lang="zh-TW" altLang="en-US"/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18CE01D8-0C6D-49A1-AB8E-9A7392DAE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324667"/>
            <a:ext cx="8131175" cy="4344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782FA37-1C9A-42A5-8169-D80E0AE24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C7A8A9AC-39E5-4DA9-A906-52AFB114B44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設定元件選項</a:t>
            </a:r>
          </a:p>
        </p:txBody>
      </p:sp>
      <p:sp>
        <p:nvSpPr>
          <p:cNvPr id="20483" name="內容版面配置區 2">
            <a:extLst>
              <a:ext uri="{FF2B5EF4-FFF2-40B4-BE49-F238E27FC236}">
                <a16:creationId xmlns:a16="http://schemas.microsoft.com/office/drawing/2014/main" id="{1C4733AC-FD26-43A3-B597-EAABF6DF6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menu：定義代表功能表的 HTML 元素</a:t>
            </a:r>
            <a:endParaRPr lang="zh-TW" altLang="en-US"/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A7CC29A3-4A87-4946-92B2-B4F31B75B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349500"/>
            <a:ext cx="86106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1A5400-5193-4BFC-B2C2-479935F6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2CD83AE7-1F4A-4F2E-9FD7-4E757B8A035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設定元件選項</a:t>
            </a:r>
          </a:p>
        </p:txBody>
      </p:sp>
      <p:sp>
        <p:nvSpPr>
          <p:cNvPr id="21507" name="內容版面配置區 2">
            <a:extLst>
              <a:ext uri="{FF2B5EF4-FFF2-40B4-BE49-F238E27FC236}">
                <a16:creationId xmlns:a16="http://schemas.microsoft.com/office/drawing/2014/main" id="{04180831-A13C-479B-94DD-C05FD8D74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menu：定義代表功能表的 HTML 元素</a:t>
            </a:r>
            <a:endParaRPr lang="zh-TW" altLang="en-US"/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19A82648-A197-4C06-9A70-C566FE415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522013"/>
            <a:ext cx="6196012" cy="379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88DD07-4BB6-425D-8ED9-7291D379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5FF2EB21-C5AB-42D7-8CDD-46F5CAAC747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12-1 </a:t>
            </a:r>
            <a:r>
              <a:rPr lang="en-US" altLang="en-US" sz="4400"/>
              <a:t>認識 jQuery UI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4E8EA55-C580-4C80-8781-97A4E4BBB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00" name="Picture 9">
            <a:extLst>
              <a:ext uri="{FF2B5EF4-FFF2-40B4-BE49-F238E27FC236}">
                <a16:creationId xmlns:a16="http://schemas.microsoft.com/office/drawing/2014/main" id="{4AF1B72B-FB0A-4ACC-B3A9-EEE2FFE4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1844676"/>
            <a:ext cx="3933825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0C545DB-EF8E-4974-A168-7D2E85CD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AE6CFEB2-5964-4261-A0EE-ADD8187C03B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12-3 </a:t>
            </a:r>
            <a:r>
              <a:rPr lang="zh-TW" altLang="en-US" sz="4400"/>
              <a:t>使用日期選擇器 </a:t>
            </a:r>
            <a:r>
              <a:rPr lang="en-US" altLang="zh-TW" sz="4400"/>
              <a:t>- DatePicker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92C9B7C-A9F2-493D-AF17-F6F9B7D4E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2" name="Picture 5">
            <a:extLst>
              <a:ext uri="{FF2B5EF4-FFF2-40B4-BE49-F238E27FC236}">
                <a16:creationId xmlns:a16="http://schemas.microsoft.com/office/drawing/2014/main" id="{9156EBEE-643F-4438-80C6-E36B401EA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50" y="1484314"/>
            <a:ext cx="6389688" cy="525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939CAEB-AF8A-4641-8179-3CB13E08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7A9A5069-DEA1-46E3-8DD8-1CE4493C77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12-3 </a:t>
            </a:r>
            <a:r>
              <a:rPr lang="zh-TW" altLang="en-US" sz="4400"/>
              <a:t>使用日期選擇器 </a:t>
            </a:r>
            <a:r>
              <a:rPr lang="en-US" altLang="zh-TW" sz="4400"/>
              <a:t>- DatePicker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1AC21C7-E969-4F65-9E05-80F2C36CE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A18E8234-4963-42D7-895D-A5950E76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557339"/>
            <a:ext cx="8467725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A13ED96-8E45-4162-91DB-E879CD30C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6DD31FA6-0EFC-4F19-B132-3F7CCA5E7AC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12-3 </a:t>
            </a:r>
            <a:r>
              <a:rPr lang="zh-TW" altLang="en-US" sz="4400"/>
              <a:t>使用日期選擇器 </a:t>
            </a:r>
            <a:r>
              <a:rPr lang="en-US" altLang="zh-TW" sz="4400"/>
              <a:t>- DatePicker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826703A-2318-448F-850B-739837DE0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80" name="Picture 5">
            <a:extLst>
              <a:ext uri="{FF2B5EF4-FFF2-40B4-BE49-F238E27FC236}">
                <a16:creationId xmlns:a16="http://schemas.microsoft.com/office/drawing/2014/main" id="{DEF5F381-20A6-4974-8D64-F4D594B81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700213"/>
            <a:ext cx="814387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E469EC4-1F9F-4CE0-9C94-5367B7C5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D56C38D3-FE7D-452A-8D50-6BBDEFE7C41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12-3 </a:t>
            </a:r>
            <a:r>
              <a:rPr lang="zh-TW" altLang="en-US" sz="4400"/>
              <a:t>使用日期選擇器 </a:t>
            </a:r>
            <a:r>
              <a:rPr lang="en-US" altLang="zh-TW" sz="4400"/>
              <a:t>- DatePicker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282D5-FA1B-4903-8E78-51E98B39D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3DF2EAC0-B5AF-4FE8-A8A9-CB49CB66A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557339"/>
            <a:ext cx="815340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A400C65-BE01-4CE5-A39E-89891E9B3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A14247EA-5A63-4FB4-B771-20FAE1DEA4F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12-3 </a:t>
            </a:r>
            <a:r>
              <a:rPr lang="zh-TW" altLang="en-US" sz="4400"/>
              <a:t>使用日期選擇器 </a:t>
            </a:r>
            <a:r>
              <a:rPr lang="en-US" altLang="zh-TW" sz="4400"/>
              <a:t>- DatePicker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92C9D8-55C6-4B80-A3BC-19D2B73FC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A6B2FD14-68DE-48AC-B69B-1ACED44F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700214"/>
            <a:ext cx="815340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925372-433E-4406-A6B3-D9A24750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A5E2FC82-0DE7-4613-989D-660412DBD26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調整日期選擇器選項</a:t>
            </a:r>
            <a:endParaRPr lang="zh-TW" altLang="en-US" sz="4400" dirty="0"/>
          </a:p>
        </p:txBody>
      </p:sp>
      <p:sp>
        <p:nvSpPr>
          <p:cNvPr id="27651" name="內容版面配置區 2">
            <a:extLst>
              <a:ext uri="{FF2B5EF4-FFF2-40B4-BE49-F238E27FC236}">
                <a16:creationId xmlns:a16="http://schemas.microsoft.com/office/drawing/2014/main" id="{E3937594-6B86-4F9E-A951-49DD1864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firstDay</a:t>
            </a:r>
            <a:r>
              <a:rPr lang="zh-TW" altLang="en-US"/>
              <a:t>：設定每週的第  </a:t>
            </a:r>
            <a:r>
              <a:rPr lang="en-US" altLang="zh-TW"/>
              <a:t>1  </a:t>
            </a:r>
            <a:r>
              <a:rPr lang="zh-TW" altLang="en-US"/>
              <a:t>天是星期幾</a:t>
            </a:r>
            <a:r>
              <a:rPr lang="en-US" altLang="zh-TW"/>
              <a:t>,  </a:t>
            </a:r>
            <a:r>
              <a:rPr lang="zh-TW" altLang="en-US"/>
              <a:t>預設值  </a:t>
            </a:r>
            <a:r>
              <a:rPr lang="en-US" altLang="zh-TW"/>
              <a:t>0  </a:t>
            </a:r>
            <a:r>
              <a:rPr lang="zh-TW" altLang="en-US"/>
              <a:t>表示是星期天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changeMonth</a:t>
            </a:r>
            <a:r>
              <a:rPr lang="zh-TW" altLang="en-US"/>
              <a:t>：若設為 </a:t>
            </a:r>
            <a:r>
              <a:rPr lang="en-US" altLang="zh-TW"/>
              <a:t>true, </a:t>
            </a:r>
            <a:r>
              <a:rPr lang="zh-TW" altLang="en-US"/>
              <a:t>則月曆上的月份欄會變成下拉選單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changeYear</a:t>
            </a:r>
            <a:r>
              <a:rPr lang="zh-TW" altLang="en-US"/>
              <a:t>：若設為  </a:t>
            </a:r>
            <a:r>
              <a:rPr lang="en-US" altLang="zh-TW"/>
              <a:t>true,  </a:t>
            </a:r>
            <a:r>
              <a:rPr lang="zh-TW" altLang="en-US"/>
              <a:t>則月曆上的年份欄會變成下拉選單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numberOfMonths</a:t>
            </a:r>
            <a:r>
              <a:rPr lang="zh-TW" altLang="en-US"/>
              <a:t>：設定每次顯示幾個月的內容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showOtherMonths</a:t>
            </a:r>
            <a:r>
              <a:rPr lang="zh-TW" altLang="en-US"/>
              <a:t>：設定是否顯示月曆上不同月份的日期</a:t>
            </a:r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F611D43-E234-40B8-B361-77028813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02B3C948-7F2B-4200-BA19-6E1B67414BE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調整日期選擇器選項</a:t>
            </a:r>
            <a:endParaRPr lang="zh-TW" altLang="en-US" sz="4400" dirty="0"/>
          </a:p>
        </p:txBody>
      </p:sp>
      <p:sp>
        <p:nvSpPr>
          <p:cNvPr id="28675" name="內容版面配置區 2">
            <a:extLst>
              <a:ext uri="{FF2B5EF4-FFF2-40B4-BE49-F238E27FC236}">
                <a16:creationId xmlns:a16="http://schemas.microsoft.com/office/drawing/2014/main" id="{247C75F1-203B-451A-A99A-D07651E8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28676" name="Group 6">
            <a:extLst>
              <a:ext uri="{FF2B5EF4-FFF2-40B4-BE49-F238E27FC236}">
                <a16:creationId xmlns:a16="http://schemas.microsoft.com/office/drawing/2014/main" id="{043A635A-7CB0-4C69-A290-5F48F7A295F8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1628775"/>
            <a:ext cx="8156575" cy="4305300"/>
            <a:chOff x="295" y="1026"/>
            <a:chExt cx="5138" cy="2712"/>
          </a:xfrm>
        </p:grpSpPr>
        <p:pic>
          <p:nvPicPr>
            <p:cNvPr id="28677" name="Picture 4">
              <a:extLst>
                <a:ext uri="{FF2B5EF4-FFF2-40B4-BE49-F238E27FC236}">
                  <a16:creationId xmlns:a16="http://schemas.microsoft.com/office/drawing/2014/main" id="{02F22863-A811-499B-83C5-0DE036BC0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026"/>
              <a:ext cx="2574" cy="2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78" name="Picture 5">
              <a:extLst>
                <a:ext uri="{FF2B5EF4-FFF2-40B4-BE49-F238E27FC236}">
                  <a16:creationId xmlns:a16="http://schemas.microsoft.com/office/drawing/2014/main" id="{97D4BBD7-1A84-434C-AB9D-A50DCFF37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1026"/>
              <a:ext cx="2508" cy="2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6DBD280-8430-4700-9113-13B6C4EE1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A208C1C5-821B-4302-A04F-DE413D5B786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調整日期選擇器選項</a:t>
            </a:r>
            <a:endParaRPr lang="zh-TW" altLang="en-US" sz="4400" dirty="0"/>
          </a:p>
        </p:txBody>
      </p:sp>
      <p:sp>
        <p:nvSpPr>
          <p:cNvPr id="29699" name="內容版面配置區 2">
            <a:extLst>
              <a:ext uri="{FF2B5EF4-FFF2-40B4-BE49-F238E27FC236}">
                <a16:creationId xmlns:a16="http://schemas.microsoft.com/office/drawing/2014/main" id="{65DEE344-C7E1-4B93-AC4A-B6E77C093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 dirty="0" err="1"/>
              <a:t>selectOtherMonths</a:t>
            </a:r>
            <a:r>
              <a:rPr lang="zh-TW" altLang="en-US" dirty="0"/>
              <a:t>：設為  </a:t>
            </a:r>
            <a:r>
              <a:rPr lang="en-US" altLang="zh-TW" dirty="0"/>
              <a:t>true  </a:t>
            </a:r>
            <a:r>
              <a:rPr lang="zh-TW" altLang="en-US" dirty="0"/>
              <a:t>時</a:t>
            </a:r>
            <a:r>
              <a:rPr lang="en-US" altLang="zh-TW" dirty="0"/>
              <a:t>,  </a:t>
            </a:r>
            <a:r>
              <a:rPr lang="zh-TW" altLang="en-US" dirty="0"/>
              <a:t>則會讓上圖中</a:t>
            </a:r>
            <a:r>
              <a:rPr lang="en-US" altLang="zh-TW" dirty="0"/>
              <a:t>『</a:t>
            </a:r>
            <a:r>
              <a:rPr lang="zh-TW" altLang="en-US" dirty="0"/>
              <a:t>其它月份的日期</a:t>
            </a:r>
            <a:r>
              <a:rPr lang="en-US" altLang="zh-TW" dirty="0"/>
              <a:t>』</a:t>
            </a:r>
            <a:r>
              <a:rPr lang="zh-TW" altLang="en-US" dirty="0"/>
              <a:t>也變成可讓使用者選取。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 err="1"/>
              <a:t>showAnim</a:t>
            </a:r>
            <a:r>
              <a:rPr lang="zh-TW" altLang="en-US" dirty="0"/>
              <a:t>：設定在 </a:t>
            </a:r>
            <a:r>
              <a:rPr lang="en-US" altLang="zh-TW" dirty="0"/>
              <a:t>input </a:t>
            </a:r>
            <a:r>
              <a:rPr lang="zh-TW" altLang="en-US" dirty="0"/>
              <a:t>欄位按滑鼠鈕時</a:t>
            </a:r>
            <a:r>
              <a:rPr lang="en-US" altLang="zh-TW" dirty="0"/>
              <a:t>, </a:t>
            </a:r>
            <a:r>
              <a:rPr lang="zh-TW" altLang="en-US" dirty="0"/>
              <a:t>讓顯示月曆的動作有動畫效果。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duration</a:t>
            </a:r>
            <a:r>
              <a:rPr lang="zh-TW" altLang="en-US" dirty="0"/>
              <a:t>：設定上述動畫效果播放時間</a:t>
            </a:r>
          </a:p>
          <a:p>
            <a:pPr eaLnBrk="1" hangingPunct="1">
              <a:buClr>
                <a:srgbClr val="00B0F0"/>
              </a:buClr>
            </a:pPr>
            <a:endParaRPr lang="zh-TW" altLang="en-US" dirty="0"/>
          </a:p>
        </p:txBody>
      </p:sp>
      <p:grpSp>
        <p:nvGrpSpPr>
          <p:cNvPr id="29700" name="Group 9">
            <a:extLst>
              <a:ext uri="{FF2B5EF4-FFF2-40B4-BE49-F238E27FC236}">
                <a16:creationId xmlns:a16="http://schemas.microsoft.com/office/drawing/2014/main" id="{4EAEAD8C-57CE-40C4-A2AB-2F0DB2A1B261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4456114"/>
            <a:ext cx="8839200" cy="1806575"/>
            <a:chOff x="96" y="2807"/>
            <a:chExt cx="5568" cy="1138"/>
          </a:xfrm>
        </p:grpSpPr>
        <p:pic>
          <p:nvPicPr>
            <p:cNvPr id="29701" name="Picture 7">
              <a:extLst>
                <a:ext uri="{FF2B5EF4-FFF2-40B4-BE49-F238E27FC236}">
                  <a16:creationId xmlns:a16="http://schemas.microsoft.com/office/drawing/2014/main" id="{710D5588-5094-43C8-AF52-B74206AD24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" y="2807"/>
              <a:ext cx="5562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702" name="Picture 8">
              <a:extLst>
                <a:ext uri="{FF2B5EF4-FFF2-40B4-BE49-F238E27FC236}">
                  <a16:creationId xmlns:a16="http://schemas.microsoft.com/office/drawing/2014/main" id="{AD30D237-355F-4092-B557-09B3019C4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3249"/>
              <a:ext cx="5568" cy="6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A64A95C-3963-4AF2-A701-A1A498AC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5995A924-94BA-4F35-93CD-5F58B7315D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調整日期選擇器選項</a:t>
            </a:r>
            <a:endParaRPr lang="zh-TW" altLang="en-US" sz="4400" dirty="0"/>
          </a:p>
        </p:txBody>
      </p:sp>
      <p:sp>
        <p:nvSpPr>
          <p:cNvPr id="30723" name="內容版面配置區 2">
            <a:extLst>
              <a:ext uri="{FF2B5EF4-FFF2-40B4-BE49-F238E27FC236}">
                <a16:creationId xmlns:a16="http://schemas.microsoft.com/office/drawing/2014/main" id="{8CE9E5A1-BA55-4DC2-A1E3-E3A5529E7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0724" name="Picture 7">
            <a:extLst>
              <a:ext uri="{FF2B5EF4-FFF2-40B4-BE49-F238E27FC236}">
                <a16:creationId xmlns:a16="http://schemas.microsoft.com/office/drawing/2014/main" id="{22B72B59-9B92-42EB-9AB2-A6A26AE2D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1" y="1566864"/>
            <a:ext cx="8843963" cy="445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19481EC-8F56-4922-96D3-24C138D05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352444FF-B794-4B3B-B294-DB80827F2A3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調整日期選擇器選項</a:t>
            </a:r>
            <a:endParaRPr lang="zh-TW" altLang="en-US" sz="4400" dirty="0"/>
          </a:p>
        </p:txBody>
      </p:sp>
      <p:sp>
        <p:nvSpPr>
          <p:cNvPr id="31747" name="內容版面配置區 2">
            <a:extLst>
              <a:ext uri="{FF2B5EF4-FFF2-40B4-BE49-F238E27FC236}">
                <a16:creationId xmlns:a16="http://schemas.microsoft.com/office/drawing/2014/main" id="{3D21C8D3-62D4-49D5-91CA-2A392FAFF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6D6B80B8-5A4A-4E56-A40E-98C10C04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565275"/>
            <a:ext cx="90487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0B74834-8CB8-43AB-94EC-B6DF87497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012EB8BC-FF2F-4422-82C7-C4AB1354F2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</a:t>
            </a:r>
            <a:r>
              <a:rPr lang="en-US" altLang="en-US" sz="4400"/>
              <a:t> jQuery UI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FD8AF77-2EA5-4E29-92CA-4BAB4F398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4" name="Picture 5">
            <a:extLst>
              <a:ext uri="{FF2B5EF4-FFF2-40B4-BE49-F238E27FC236}">
                <a16:creationId xmlns:a16="http://schemas.microsoft.com/office/drawing/2014/main" id="{31347E2C-A608-45B3-915D-A305B1448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4" y="2457450"/>
            <a:ext cx="8601075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BD11F8E-BCFF-4D49-95FD-CB293355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AA492790-F198-4ECC-87CA-33206CE4FC8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調整日期選擇器選項</a:t>
            </a:r>
            <a:endParaRPr lang="zh-TW" altLang="en-US" sz="4400" dirty="0"/>
          </a:p>
        </p:txBody>
      </p:sp>
      <p:sp>
        <p:nvSpPr>
          <p:cNvPr id="32771" name="內容版面配置區 2">
            <a:extLst>
              <a:ext uri="{FF2B5EF4-FFF2-40B4-BE49-F238E27FC236}">
                <a16:creationId xmlns:a16="http://schemas.microsoft.com/office/drawing/2014/main" id="{F852F8B5-1B9A-4E04-B1A8-66DFC78F2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2772" name="Picture 5">
            <a:extLst>
              <a:ext uri="{FF2B5EF4-FFF2-40B4-BE49-F238E27FC236}">
                <a16:creationId xmlns:a16="http://schemas.microsoft.com/office/drawing/2014/main" id="{296D2EA2-0C0F-494C-AEFE-C326686B3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1619250"/>
            <a:ext cx="718185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A2396B-10E3-4177-BEFB-901C06221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14FE4976-0271-4B81-ABE0-0445C7BD1E7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調整日期選擇器選項</a:t>
            </a:r>
            <a:endParaRPr lang="zh-TW" altLang="en-US" sz="4400" dirty="0"/>
          </a:p>
        </p:txBody>
      </p:sp>
      <p:sp>
        <p:nvSpPr>
          <p:cNvPr id="33795" name="內容版面配置區 2">
            <a:extLst>
              <a:ext uri="{FF2B5EF4-FFF2-40B4-BE49-F238E27FC236}">
                <a16:creationId xmlns:a16="http://schemas.microsoft.com/office/drawing/2014/main" id="{FDD9A46F-731B-4ACF-A029-6BBD958E9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33796" name="Picture 5">
            <a:extLst>
              <a:ext uri="{FF2B5EF4-FFF2-40B4-BE49-F238E27FC236}">
                <a16:creationId xmlns:a16="http://schemas.microsoft.com/office/drawing/2014/main" id="{5B33D57B-B10F-4B9D-972F-9D399EF5B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4" y="1536701"/>
            <a:ext cx="7191375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45A5DB-4370-4EDF-A6A5-B9423B06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ABFFCD40-63D9-49B3-B425-3817747CF40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調整日期選擇器</a:t>
            </a:r>
            <a:r>
              <a:rPr lang="en-US" altLang="zh-TW" sz="4400" dirty="0">
                <a:hlinkClick r:id="rId2"/>
              </a:rPr>
              <a:t>選項</a:t>
            </a:r>
            <a:endParaRPr lang="zh-TW" altLang="en-US" sz="4400" dirty="0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40377CB6-C272-41D3-9441-F27D7F4E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34820" name="Group 7">
            <a:extLst>
              <a:ext uri="{FF2B5EF4-FFF2-40B4-BE49-F238E27FC236}">
                <a16:creationId xmlns:a16="http://schemas.microsoft.com/office/drawing/2014/main" id="{AE1ADCBF-36DB-4D10-855B-8ECA06660B73}"/>
              </a:ext>
            </a:extLst>
          </p:cNvPr>
          <p:cNvGrpSpPr>
            <a:grpSpLocks/>
          </p:cNvGrpSpPr>
          <p:nvPr/>
        </p:nvGrpSpPr>
        <p:grpSpPr bwMode="auto">
          <a:xfrm>
            <a:off x="2135189" y="1557338"/>
            <a:ext cx="7273925" cy="5111750"/>
            <a:chOff x="385" y="981"/>
            <a:chExt cx="4582" cy="3220"/>
          </a:xfrm>
        </p:grpSpPr>
        <p:pic>
          <p:nvPicPr>
            <p:cNvPr id="34821" name="Picture 5">
              <a:extLst>
                <a:ext uri="{FF2B5EF4-FFF2-40B4-BE49-F238E27FC236}">
                  <a16:creationId xmlns:a16="http://schemas.microsoft.com/office/drawing/2014/main" id="{7B015C2F-F50A-4312-AFED-B2AD7EC95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" y="981"/>
              <a:ext cx="2232" cy="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822" name="Picture 6">
              <a:extLst>
                <a:ext uri="{FF2B5EF4-FFF2-40B4-BE49-F238E27FC236}">
                  <a16:creationId xmlns:a16="http://schemas.microsoft.com/office/drawing/2014/main" id="{19D683B9-987D-49F4-BC4B-030E66CFB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661"/>
              <a:ext cx="2262" cy="1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5D9A01E-361C-4334-92E8-ECCBAFBB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6553E3F6-8A1E-4828-96D9-EDB5C1FE577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12-4 </a:t>
            </a:r>
            <a:r>
              <a:rPr lang="zh-TW" altLang="en-US" sz="4400"/>
              <a:t>進度棒 </a:t>
            </a:r>
            <a:r>
              <a:rPr lang="en-US" altLang="zh-TW" sz="4400"/>
              <a:t>- ProgressBar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0B13B93-C874-4E1F-A516-673AE632C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FD4D5C51-2DBC-48D5-8CB1-39AE60FD6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1625601"/>
            <a:ext cx="7724775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6C878AE-C886-4C2B-A08F-F27E88F7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0DDE6B71-F86C-444F-A8B6-EACB200D6BC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12-4 </a:t>
            </a:r>
            <a:r>
              <a:rPr lang="zh-TW" altLang="en-US" sz="4400"/>
              <a:t>進度棒 </a:t>
            </a:r>
            <a:r>
              <a:rPr lang="en-US" altLang="zh-TW" sz="4400"/>
              <a:t>- ProgressBar</a:t>
            </a:r>
            <a:endParaRPr lang="zh-TW" altLang="en-US" sz="4400"/>
          </a:p>
        </p:txBody>
      </p:sp>
      <p:sp>
        <p:nvSpPr>
          <p:cNvPr id="36867" name="內容版面配置區 2">
            <a:extLst>
              <a:ext uri="{FF2B5EF4-FFF2-40B4-BE49-F238E27FC236}">
                <a16:creationId xmlns:a16="http://schemas.microsoft.com/office/drawing/2014/main" id="{961CA920-9A56-4735-AD49-771C9F2FB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value</a:t>
            </a:r>
            <a:r>
              <a:rPr lang="zh-TW" altLang="en-US"/>
              <a:t>：代表進度值的選項</a:t>
            </a:r>
            <a:r>
              <a:rPr lang="en-US" altLang="zh-TW"/>
              <a:t>,  </a:t>
            </a:r>
            <a:r>
              <a:rPr lang="zh-TW" altLang="en-US"/>
              <a:t>預設範圍為  </a:t>
            </a:r>
            <a:r>
              <a:rPr lang="en-US" altLang="zh-TW"/>
              <a:t>0</a:t>
            </a:r>
            <a:r>
              <a:rPr lang="zh-TW" altLang="en-US"/>
              <a:t>～</a:t>
            </a:r>
            <a:r>
              <a:rPr lang="en-US" altLang="zh-TW"/>
              <a:t>10 0(%)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max</a:t>
            </a:r>
            <a:r>
              <a:rPr lang="zh-TW" altLang="en-US"/>
              <a:t>：設定進度最大值</a:t>
            </a:r>
            <a:r>
              <a:rPr lang="en-US" altLang="zh-TW"/>
              <a:t>,  </a:t>
            </a:r>
            <a:r>
              <a:rPr lang="zh-TW" altLang="en-US"/>
              <a:t>預設為  </a:t>
            </a:r>
            <a:r>
              <a:rPr lang="en-US" altLang="zh-TW"/>
              <a:t>100</a:t>
            </a:r>
            <a:r>
              <a:rPr lang="zh-TW" altLang="en-US"/>
              <a:t>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change</a:t>
            </a:r>
            <a:r>
              <a:rPr lang="zh-TW" altLang="en-US"/>
              <a:t>：用來設定進度棒  </a:t>
            </a:r>
            <a:r>
              <a:rPr lang="en-US" altLang="zh-TW"/>
              <a:t>change  </a:t>
            </a:r>
            <a:r>
              <a:rPr lang="zh-TW" altLang="en-US"/>
              <a:t>事件的處理函式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364FB6-F46C-486E-A697-454C93FD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DC368985-C5D8-4D61-B64E-9F0D4B474C2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12-4 </a:t>
            </a:r>
            <a:r>
              <a:rPr lang="zh-TW" altLang="en-US" sz="4400"/>
              <a:t>進度棒 </a:t>
            </a:r>
            <a:r>
              <a:rPr lang="en-US" altLang="zh-TW" sz="4400"/>
              <a:t>- ProgressBar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921BE6A-4A7D-4A11-BA55-4A2241DB2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2" name="Picture 5">
            <a:extLst>
              <a:ext uri="{FF2B5EF4-FFF2-40B4-BE49-F238E27FC236}">
                <a16:creationId xmlns:a16="http://schemas.microsoft.com/office/drawing/2014/main" id="{1A6CBF06-D7B1-4BF5-B6F9-81438B013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557338"/>
            <a:ext cx="8523288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CE24F1-1E1D-49E4-B4CD-BB4D53F0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106E45F4-9B00-4E71-82F3-F666FEC7A3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12-4 </a:t>
            </a:r>
            <a:r>
              <a:rPr lang="zh-TW" altLang="en-US" sz="4400"/>
              <a:t>進度棒 </a:t>
            </a:r>
            <a:r>
              <a:rPr lang="en-US" altLang="zh-TW" sz="4400"/>
              <a:t>- ProgressBar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62AA2A3-A5AD-4805-B746-D0C3DC9C1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16FB7E8A-03EF-4648-9C51-5ED1CFB4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236789"/>
            <a:ext cx="8713788" cy="257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4368F28-B7C2-4E13-BBC0-8924921F2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DCD1717B-09E3-4620-9D9E-64A8709BE09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12-4 </a:t>
            </a:r>
            <a:r>
              <a:rPr lang="zh-TW" altLang="en-US" sz="4400"/>
              <a:t>進度棒 </a:t>
            </a:r>
            <a:r>
              <a:rPr lang="en-US" altLang="zh-TW" sz="4400"/>
              <a:t>- ProgressBar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9BB2641-B313-4118-BF13-FBAA9D31B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40" name="Picture 5">
            <a:extLst>
              <a:ext uri="{FF2B5EF4-FFF2-40B4-BE49-F238E27FC236}">
                <a16:creationId xmlns:a16="http://schemas.microsoft.com/office/drawing/2014/main" id="{AF534A5E-5882-40F6-9EC4-3BA40F177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130426"/>
            <a:ext cx="8785225" cy="270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F32706F-4491-4A32-B03F-0DF24CFE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76861727-3449-444B-B7D3-4B64784767B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12-5 </a:t>
            </a:r>
            <a:r>
              <a:rPr lang="zh-TW" altLang="en-US" sz="4400"/>
              <a:t>使用滑桿 </a:t>
            </a:r>
            <a:r>
              <a:rPr lang="en-US" altLang="zh-TW" sz="4400"/>
              <a:t>- Slider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01CA147-6619-4E71-A3A1-5002DFFBC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4" name="Picture 5">
            <a:extLst>
              <a:ext uri="{FF2B5EF4-FFF2-40B4-BE49-F238E27FC236}">
                <a16:creationId xmlns:a16="http://schemas.microsoft.com/office/drawing/2014/main" id="{1896BD88-8447-43A2-8F88-BC1F25264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2595564"/>
            <a:ext cx="7962900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061CD4-DCFB-4637-AA11-422F5E00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995E0E06-C4E0-4201-A5D0-CA7D6EFA1A4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12-5 </a:t>
            </a:r>
            <a:r>
              <a:rPr lang="zh-TW" altLang="en-US" sz="4400"/>
              <a:t>使用滑桿 </a:t>
            </a:r>
            <a:r>
              <a:rPr lang="en-US" altLang="zh-TW" sz="4400"/>
              <a:t>- Slider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E73AC06-D305-4767-9D2D-7A71B61DA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1493AD12-0F08-4B7A-AE75-F585C5932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9" y="1673226"/>
            <a:ext cx="862012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C16C02-7AC7-49E9-BEC9-D54597C8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0ED87644-3C91-42F9-B31F-6E879B09D2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客製化 </a:t>
            </a:r>
            <a:r>
              <a:rPr lang="en-US" altLang="zh-TW" sz="4400"/>
              <a:t>jQuery UI </a:t>
            </a:r>
            <a:r>
              <a:rPr lang="zh-TW" altLang="en-US" sz="4400"/>
              <a:t>檔案版本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D289482-A110-4606-8EFE-1B2806CC2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Picture 5">
            <a:extLst>
              <a:ext uri="{FF2B5EF4-FFF2-40B4-BE49-F238E27FC236}">
                <a16:creationId xmlns:a16="http://schemas.microsoft.com/office/drawing/2014/main" id="{B6642EF4-E036-4DF1-AD67-86CE0781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484313"/>
            <a:ext cx="640873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BAC88DD-4BB6-4E3D-90E6-F54C94BE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42407955-7F96-4A48-A0F1-F944495F321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12-5 </a:t>
            </a:r>
            <a:r>
              <a:rPr lang="zh-TW" altLang="en-US" sz="4400"/>
              <a:t>使用滑桿 </a:t>
            </a:r>
            <a:r>
              <a:rPr lang="en-US" altLang="zh-TW" sz="4400"/>
              <a:t>- Slider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A2D7793-64FE-4060-BB26-E19F08BD6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30522FAB-6ADD-49D4-830C-29EF099F3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530350"/>
            <a:ext cx="8610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37E57CF-AB7F-43DA-89C0-B12654E3C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6B1BA425-F8F5-4F37-9D04-6CD53076328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12-5 </a:t>
            </a:r>
            <a:r>
              <a:rPr lang="zh-TW" altLang="en-US" sz="4400"/>
              <a:t>使用滑桿 </a:t>
            </a:r>
            <a:r>
              <a:rPr lang="en-US" altLang="zh-TW" sz="4400"/>
              <a:t>- Slider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1ADD2CA-CCFB-4E47-AF84-9B83BCF2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DE233BA1-9702-4A78-BC9D-FA433144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1524001"/>
            <a:ext cx="8610600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10CCFB-26D1-4EF1-A03E-FC2853635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693D4C94-76DD-4D7D-BEDF-5D94E15ACAE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12-5 </a:t>
            </a:r>
            <a:r>
              <a:rPr lang="zh-TW" altLang="en-US" sz="4400"/>
              <a:t>使用滑桿 </a:t>
            </a:r>
            <a:r>
              <a:rPr lang="en-US" altLang="zh-TW" sz="4400"/>
              <a:t>- Slider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5F0D75A-3576-40C4-8E14-F8855805B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60" name="Picture 5">
            <a:extLst>
              <a:ext uri="{FF2B5EF4-FFF2-40B4-BE49-F238E27FC236}">
                <a16:creationId xmlns:a16="http://schemas.microsoft.com/office/drawing/2014/main" id="{0695EA5C-D31E-457D-8F37-888C1E6C1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4" y="1536700"/>
            <a:ext cx="9020175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DDB1324-10AC-4EB5-AE40-556BAA42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AC851465-BC43-4FA8-8703-C764BE13B39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12-6 </a:t>
            </a:r>
            <a:r>
              <a:rPr lang="zh-TW" altLang="en-US" sz="4400"/>
              <a:t>使用標籤頁 </a:t>
            </a:r>
            <a:r>
              <a:rPr lang="en-US" altLang="zh-TW" sz="4400"/>
              <a:t>- Tabs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891C235-7AF5-4DA0-BCB1-B4EDB477A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6084" name="Picture 5">
            <a:extLst>
              <a:ext uri="{FF2B5EF4-FFF2-40B4-BE49-F238E27FC236}">
                <a16:creationId xmlns:a16="http://schemas.microsoft.com/office/drawing/2014/main" id="{6A903EE1-270F-4F89-B940-8FEA315AB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414464"/>
            <a:ext cx="7700962" cy="518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7096EF2-4EFB-48B7-9448-93B0CDAE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9F765079-BC85-4808-B1B0-ED612BA9C7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12-6 </a:t>
            </a:r>
            <a:r>
              <a:rPr lang="zh-TW" altLang="en-US" sz="4400"/>
              <a:t>使用標籤頁 </a:t>
            </a:r>
            <a:r>
              <a:rPr lang="en-US" altLang="zh-TW" sz="4400"/>
              <a:t>- Tabs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FF686A75-CBD4-4E69-A139-75E44AB33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7108" name="Group 7">
            <a:extLst>
              <a:ext uri="{FF2B5EF4-FFF2-40B4-BE49-F238E27FC236}">
                <a16:creationId xmlns:a16="http://schemas.microsoft.com/office/drawing/2014/main" id="{5820C197-8E43-4D99-87FF-3D401A3D5E1D}"/>
              </a:ext>
            </a:extLst>
          </p:cNvPr>
          <p:cNvGrpSpPr>
            <a:grpSpLocks/>
          </p:cNvGrpSpPr>
          <p:nvPr/>
        </p:nvGrpSpPr>
        <p:grpSpPr bwMode="auto">
          <a:xfrm>
            <a:off x="1638300" y="1557338"/>
            <a:ext cx="8915400" cy="3797300"/>
            <a:chOff x="72" y="981"/>
            <a:chExt cx="5616" cy="2392"/>
          </a:xfrm>
        </p:grpSpPr>
        <p:pic>
          <p:nvPicPr>
            <p:cNvPr id="47109" name="Picture 5">
              <a:extLst>
                <a:ext uri="{FF2B5EF4-FFF2-40B4-BE49-F238E27FC236}">
                  <a16:creationId xmlns:a16="http://schemas.microsoft.com/office/drawing/2014/main" id="{6D77CD8A-74C1-42A9-9CD0-16BE2F46E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" y="981"/>
              <a:ext cx="5616" cy="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110" name="Picture 6">
              <a:extLst>
                <a:ext uri="{FF2B5EF4-FFF2-40B4-BE49-F238E27FC236}">
                  <a16:creationId xmlns:a16="http://schemas.microsoft.com/office/drawing/2014/main" id="{7E31D136-3AC7-4648-A0A0-DA66FF1D4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2251"/>
              <a:ext cx="5358" cy="1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03AC50-0BA1-457D-AE03-3C84F896C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6D176592-80C3-48F9-939B-179E1AA255F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12-6 </a:t>
            </a:r>
            <a:r>
              <a:rPr lang="zh-TW" altLang="en-US" sz="4400"/>
              <a:t>使用標籤頁 </a:t>
            </a:r>
            <a:r>
              <a:rPr lang="en-US" altLang="zh-TW" sz="4400"/>
              <a:t>- Tabs</a:t>
            </a:r>
            <a:endParaRPr lang="zh-TW" altLang="en-US" sz="4400"/>
          </a:p>
        </p:txBody>
      </p:sp>
      <p:sp>
        <p:nvSpPr>
          <p:cNvPr id="48131" name="內容版面配置區 2">
            <a:extLst>
              <a:ext uri="{FF2B5EF4-FFF2-40B4-BE49-F238E27FC236}">
                <a16:creationId xmlns:a16="http://schemas.microsoft.com/office/drawing/2014/main" id="{6C77BC60-8648-4BBD-864F-E9EA196F5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 dirty="0"/>
              <a:t>collapsible</a:t>
            </a:r>
            <a:r>
              <a:rPr lang="zh-TW" altLang="en-US" dirty="0"/>
              <a:t>：表示標籤頁的內容是否可收起 </a:t>
            </a:r>
            <a:r>
              <a:rPr lang="en-US" altLang="zh-TW" dirty="0"/>
              <a:t>(</a:t>
            </a:r>
            <a:r>
              <a:rPr lang="zh-TW" altLang="en-US" dirty="0"/>
              <a:t>避免與</a:t>
            </a:r>
            <a:r>
              <a:rPr lang="en-US" altLang="zh-TW" dirty="0"/>
              <a:t>event: mouseover</a:t>
            </a:r>
            <a:r>
              <a:rPr lang="zh-TW" altLang="en-US" dirty="0"/>
              <a:t>一起使用</a:t>
            </a:r>
            <a:r>
              <a:rPr lang="en-US" altLang="zh-TW" dirty="0"/>
              <a:t>)</a:t>
            </a:r>
            <a:endParaRPr lang="zh-TW" altLang="en-US" dirty="0"/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event</a:t>
            </a:r>
            <a:r>
              <a:rPr lang="zh-TW" altLang="en-US" dirty="0"/>
              <a:t>：設定觸發切換頁次的事件 </a:t>
            </a:r>
            <a:r>
              <a:rPr lang="en-US" altLang="zh-TW" dirty="0"/>
              <a:t>(</a:t>
            </a:r>
            <a:r>
              <a:rPr lang="zh-TW" altLang="en-US" dirty="0"/>
              <a:t>預設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click)</a:t>
            </a:r>
            <a:endParaRPr lang="zh-TW" altLang="en-US" dirty="0"/>
          </a:p>
          <a:p>
            <a:pPr eaLnBrk="1" hangingPunct="1">
              <a:buClr>
                <a:srgbClr val="00B0F0"/>
              </a:buClr>
            </a:pPr>
            <a:endParaRPr lang="zh-TW" altLang="en-US" dirty="0"/>
          </a:p>
        </p:txBody>
      </p:sp>
      <p:pic>
        <p:nvPicPr>
          <p:cNvPr id="48132" name="Picture 7">
            <a:extLst>
              <a:ext uri="{FF2B5EF4-FFF2-40B4-BE49-F238E27FC236}">
                <a16:creationId xmlns:a16="http://schemas.microsoft.com/office/drawing/2014/main" id="{DCCFAB05-3BFA-4328-A217-9F4FF446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370" y="3284394"/>
            <a:ext cx="46196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E49757-69AD-403D-AB8C-F294C3477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6BC75E99-FA36-43A2-BF7D-D053F61F097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12-6 </a:t>
            </a:r>
            <a:r>
              <a:rPr lang="zh-TW" altLang="en-US" sz="4400"/>
              <a:t>使用標籤頁 </a:t>
            </a:r>
            <a:r>
              <a:rPr lang="en-US" altLang="zh-TW" sz="4400"/>
              <a:t>- Tabs</a:t>
            </a:r>
            <a:endParaRPr lang="zh-TW" altLang="en-US" sz="4400"/>
          </a:p>
        </p:txBody>
      </p:sp>
      <p:sp>
        <p:nvSpPr>
          <p:cNvPr id="49155" name="內容版面配置區 2">
            <a:extLst>
              <a:ext uri="{FF2B5EF4-FFF2-40B4-BE49-F238E27FC236}">
                <a16:creationId xmlns:a16="http://schemas.microsoft.com/office/drawing/2014/main" id="{299D57D4-B630-4FFA-950C-6603457E1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 dirty="0" err="1"/>
              <a:t>heightStyle</a:t>
            </a:r>
            <a:r>
              <a:rPr lang="zh-TW" altLang="en-US" dirty="0"/>
              <a:t>：設定各頁面高度的格式。</a:t>
            </a:r>
          </a:p>
          <a:p>
            <a:pPr lvl="1">
              <a:buClr>
                <a:srgbClr val="00B0F0"/>
              </a:buClr>
            </a:pPr>
            <a:r>
              <a:rPr lang="en-US" altLang="zh-TW" dirty="0"/>
              <a:t>"auto"</a:t>
            </a:r>
            <a:r>
              <a:rPr lang="zh-TW" altLang="en-US" dirty="0"/>
              <a:t>：以高度最高 </a:t>
            </a:r>
            <a:r>
              <a:rPr lang="en-US" altLang="zh-TW" dirty="0"/>
              <a:t>(</a:t>
            </a:r>
            <a:r>
              <a:rPr lang="zh-TW" altLang="en-US" dirty="0"/>
              <a:t>內容最多</a:t>
            </a:r>
            <a:r>
              <a:rPr lang="en-US" altLang="zh-TW" dirty="0"/>
              <a:t>) </a:t>
            </a:r>
            <a:r>
              <a:rPr lang="zh-TW" altLang="en-US" dirty="0"/>
              <a:t>的那一頁為準</a:t>
            </a:r>
          </a:p>
          <a:p>
            <a:pPr lvl="1">
              <a:buClr>
                <a:srgbClr val="00B0F0"/>
              </a:buClr>
            </a:pPr>
            <a:r>
              <a:rPr lang="en-US" altLang="zh-TW" dirty="0"/>
              <a:t>"fill"</a:t>
            </a:r>
            <a:r>
              <a:rPr lang="zh-TW" altLang="en-US" dirty="0"/>
              <a:t>：以外部的  </a:t>
            </a:r>
            <a:r>
              <a:rPr lang="en-US" altLang="zh-TW" dirty="0"/>
              <a:t>div  </a:t>
            </a:r>
            <a:r>
              <a:rPr lang="zh-TW" altLang="en-US" dirty="0"/>
              <a:t>高度為準設定高度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 dirty="0"/>
              <a:t>"content"</a:t>
            </a:r>
            <a:r>
              <a:rPr lang="zh-TW" altLang="en-US" dirty="0"/>
              <a:t>：此為預設值</a:t>
            </a:r>
            <a:r>
              <a:rPr lang="en-US" altLang="zh-TW" dirty="0"/>
              <a:t>, </a:t>
            </a:r>
            <a:r>
              <a:rPr lang="zh-TW" altLang="en-US" dirty="0"/>
              <a:t>每一頁的高度會依各自的內容多寡自動調整。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hide</a:t>
            </a:r>
            <a:r>
              <a:rPr lang="zh-TW" altLang="en-US" dirty="0"/>
              <a:t>：設定切換頁面時</a:t>
            </a:r>
            <a:r>
              <a:rPr lang="en-US" altLang="zh-TW" dirty="0"/>
              <a:t>,  </a:t>
            </a:r>
            <a:r>
              <a:rPr lang="zh-TW" altLang="en-US" dirty="0"/>
              <a:t>被隱藏頁面的特效</a:t>
            </a:r>
            <a:r>
              <a:rPr lang="en-US" altLang="zh-TW" dirty="0"/>
              <a:t>,  </a:t>
            </a:r>
            <a:r>
              <a:rPr lang="zh-TW" altLang="en-US" dirty="0"/>
              <a:t>可設定數字或字串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show</a:t>
            </a:r>
            <a:r>
              <a:rPr lang="zh-TW" altLang="en-US" dirty="0"/>
              <a:t>：設定切換頁面時</a:t>
            </a:r>
            <a:r>
              <a:rPr lang="en-US" altLang="zh-TW" dirty="0"/>
              <a:t>,  </a:t>
            </a:r>
            <a:r>
              <a:rPr lang="zh-TW" altLang="en-US" dirty="0"/>
              <a:t>被選取頁面顯示時的特效</a:t>
            </a:r>
          </a:p>
          <a:p>
            <a:pPr eaLnBrk="1" hangingPunct="1">
              <a:buClr>
                <a:srgbClr val="00B0F0"/>
              </a:buClr>
            </a:pPr>
            <a:endParaRPr lang="zh-TW" altLang="en-US" dirty="0"/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A947652D-ACEC-42B4-AAB2-A01C76CA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4" y="4868864"/>
            <a:ext cx="486727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8C8ABD-3AA9-4906-BBCD-C515CE8A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305E4CB4-D6AB-4562-AE9F-CF0BD5A0AFA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12-6 </a:t>
            </a:r>
            <a:r>
              <a:rPr lang="zh-TW" altLang="en-US" sz="4400"/>
              <a:t>使用標籤頁 </a:t>
            </a:r>
            <a:r>
              <a:rPr lang="en-US" altLang="zh-TW" sz="4400"/>
              <a:t>- Tabs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B6C71E-BCC5-43FC-98FF-6D3CAEC17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80" name="Picture 7">
            <a:extLst>
              <a:ext uri="{FF2B5EF4-FFF2-40B4-BE49-F238E27FC236}">
                <a16:creationId xmlns:a16="http://schemas.microsoft.com/office/drawing/2014/main" id="{9DD924A6-C3E7-4EAA-9EF6-B1FF4212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1700213"/>
            <a:ext cx="839152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73CEF07-8213-4971-8A20-1308B544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1480E3E7-5452-4ED7-A35C-28E7E89FCBC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12-6 </a:t>
            </a:r>
            <a:r>
              <a:rPr lang="zh-TW" altLang="en-US" sz="4400"/>
              <a:t>使用標籤頁 </a:t>
            </a:r>
            <a:r>
              <a:rPr lang="en-US" altLang="zh-TW" sz="4400"/>
              <a:t>- Tabs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E0B2E3-48A0-4BBC-B915-882F0AFAE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04" name="Picture 5">
            <a:extLst>
              <a:ext uri="{FF2B5EF4-FFF2-40B4-BE49-F238E27FC236}">
                <a16:creationId xmlns:a16="http://schemas.microsoft.com/office/drawing/2014/main" id="{1BFB09F9-4716-4834-A5F5-CB97988AB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243138"/>
            <a:ext cx="8713787" cy="2481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FC1BE0-7A2D-49B0-ADF4-F9CB07B87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B8CC7A37-21E0-4363-B6B8-C8FB02B45DF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12-6 </a:t>
            </a:r>
            <a:r>
              <a:rPr lang="zh-TW" altLang="en-US" sz="4400"/>
              <a:t>使用標籤頁 </a:t>
            </a:r>
            <a:r>
              <a:rPr lang="en-US" altLang="zh-TW" sz="4400"/>
              <a:t>- Tabs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65FC688-34E1-4FAE-905C-FDD98A37D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BF677B33-5F7D-4B01-BED5-0ED30B6BF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484314"/>
            <a:ext cx="8077200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AC6342-55F7-4EB9-AB3D-A33284E0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7BA5BF39-E5CF-4D76-94FF-B1A4E1A43E8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客製化 </a:t>
            </a:r>
            <a:r>
              <a:rPr lang="en-US" altLang="zh-TW" sz="4400"/>
              <a:t>jQuery UI </a:t>
            </a:r>
            <a:r>
              <a:rPr lang="zh-TW" altLang="en-US" sz="4400"/>
              <a:t>檔案版本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C80092A-C5EC-427B-8934-7A1B4692D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2" name="Picture 5">
            <a:extLst>
              <a:ext uri="{FF2B5EF4-FFF2-40B4-BE49-F238E27FC236}">
                <a16:creationId xmlns:a16="http://schemas.microsoft.com/office/drawing/2014/main" id="{03BFB6CA-8931-4EA6-AB78-17365192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484314"/>
            <a:ext cx="4929188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8E8122-B752-4324-9E6C-E46480D75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3E001CC1-5FF1-4053-965A-D67681063C1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12-7 </a:t>
            </a:r>
            <a:r>
              <a:rPr lang="zh-TW" altLang="en-US" sz="4400"/>
              <a:t>設計交談窗 </a:t>
            </a:r>
            <a:r>
              <a:rPr lang="en-US" altLang="zh-TW" sz="4400"/>
              <a:t>- Dialog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C1FAB7A-1FC5-4407-AFD3-D76E603C8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2" name="Picture 5">
            <a:extLst>
              <a:ext uri="{FF2B5EF4-FFF2-40B4-BE49-F238E27FC236}">
                <a16:creationId xmlns:a16="http://schemas.microsoft.com/office/drawing/2014/main" id="{A93AE896-E63C-481E-AC27-9C2046A1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057400"/>
            <a:ext cx="66484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0DFDC0-B92A-4904-B9F3-B954C8B87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385608BE-AF7B-4D98-B733-2C3EACAC16C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12-7 </a:t>
            </a:r>
            <a:r>
              <a:rPr lang="zh-TW" altLang="en-US" sz="4400"/>
              <a:t>設計交談窗 </a:t>
            </a:r>
            <a:r>
              <a:rPr lang="en-US" altLang="zh-TW" sz="4400"/>
              <a:t>- Dialog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C15A313-A300-4A89-B7A2-492E9986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6" name="Picture 5">
            <a:extLst>
              <a:ext uri="{FF2B5EF4-FFF2-40B4-BE49-F238E27FC236}">
                <a16:creationId xmlns:a16="http://schemas.microsoft.com/office/drawing/2014/main" id="{11DC96D8-8A6A-4617-AA53-FA4649CB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64" y="1595439"/>
            <a:ext cx="822007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3154586-C45B-4D84-B692-FB983C21E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D8DE324D-BDA8-47C2-996F-40E88D7ABBB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12-7 </a:t>
            </a:r>
            <a:r>
              <a:rPr lang="zh-TW" altLang="en-US" sz="4400"/>
              <a:t>設計交談窗 </a:t>
            </a:r>
            <a:r>
              <a:rPr lang="en-US" altLang="zh-TW" sz="4400"/>
              <a:t>- Dialog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7754A2E-D46D-48B1-94DC-C13E4B0A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300" name="Picture 5">
            <a:extLst>
              <a:ext uri="{FF2B5EF4-FFF2-40B4-BE49-F238E27FC236}">
                <a16:creationId xmlns:a16="http://schemas.microsoft.com/office/drawing/2014/main" id="{BC0311DF-8AF3-4779-A1E2-FFFC3884A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4" y="1687514"/>
            <a:ext cx="84105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B2903E-9634-400E-9C7C-A0EF839B9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38579F14-F6E7-423A-8A6C-8998E3E1155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12-7 </a:t>
            </a:r>
            <a:r>
              <a:rPr lang="zh-TW" altLang="en-US" sz="4400"/>
              <a:t>設計交談窗 </a:t>
            </a:r>
            <a:r>
              <a:rPr lang="en-US" altLang="zh-TW" sz="4400"/>
              <a:t>- Dialog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474D52B-197E-42AA-8EE7-507516268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6324" name="Picture 5">
            <a:extLst>
              <a:ext uri="{FF2B5EF4-FFF2-40B4-BE49-F238E27FC236}">
                <a16:creationId xmlns:a16="http://schemas.microsoft.com/office/drawing/2014/main" id="{22D0692D-104B-41D2-AA1C-45277CE7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2420939"/>
            <a:ext cx="660082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B710B72-4400-4EC2-B726-8D8E8CD6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F6E95AC3-25E8-4A44-B850-61BF3B43FE5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12-7 </a:t>
            </a:r>
            <a:r>
              <a:rPr lang="zh-TW" altLang="en-US" sz="4400"/>
              <a:t>設計交談窗 </a:t>
            </a:r>
            <a:r>
              <a:rPr lang="en-US" altLang="zh-TW" sz="4400"/>
              <a:t>- Dialog</a:t>
            </a:r>
            <a:endParaRPr lang="zh-TW" altLang="en-US" sz="4400"/>
          </a:p>
        </p:txBody>
      </p:sp>
      <p:sp>
        <p:nvSpPr>
          <p:cNvPr id="57347" name="內容版面配置區 2">
            <a:extLst>
              <a:ext uri="{FF2B5EF4-FFF2-40B4-BE49-F238E27FC236}">
                <a16:creationId xmlns:a16="http://schemas.microsoft.com/office/drawing/2014/main" id="{CD6B5675-8EAD-40A9-BBB3-729F421C5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 dirty="0" err="1"/>
              <a:t>autoOpen</a:t>
            </a:r>
            <a:r>
              <a:rPr lang="zh-TW" altLang="en-US" dirty="0"/>
              <a:t>：設定是否在呼叫 </a:t>
            </a:r>
            <a:r>
              <a:rPr lang="en-US" altLang="zh-TW" dirty="0"/>
              <a:t>dialog() </a:t>
            </a:r>
            <a:r>
              <a:rPr lang="zh-TW" altLang="en-US" dirty="0"/>
              <a:t>方法時</a:t>
            </a:r>
            <a:r>
              <a:rPr lang="en-US" altLang="zh-TW" dirty="0"/>
              <a:t>, </a:t>
            </a:r>
            <a:r>
              <a:rPr lang="zh-TW" altLang="en-US" dirty="0"/>
              <a:t>即自動開啟交談窗</a:t>
            </a:r>
            <a:r>
              <a:rPr lang="en-US" altLang="zh-TW" dirty="0"/>
              <a:t>(</a:t>
            </a:r>
            <a:r>
              <a:rPr lang="zh-TW" altLang="en-US" dirty="0"/>
              <a:t>否則使用</a:t>
            </a:r>
            <a:r>
              <a:rPr lang="en-US" altLang="zh-TW" dirty="0"/>
              <a:t>.dialog(“open”))</a:t>
            </a:r>
            <a:endParaRPr lang="zh-TW" altLang="en-US" dirty="0"/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title</a:t>
            </a:r>
            <a:r>
              <a:rPr lang="zh-TW" altLang="en-US" dirty="0"/>
              <a:t>：設定交談窗標題文字</a:t>
            </a:r>
            <a:r>
              <a:rPr lang="en-US" altLang="zh-TW" dirty="0"/>
              <a:t>,  </a:t>
            </a:r>
            <a:r>
              <a:rPr lang="zh-TW" altLang="en-US" dirty="0"/>
              <a:t>預設值為  </a:t>
            </a:r>
            <a:r>
              <a:rPr lang="en-US" altLang="zh-TW" dirty="0"/>
              <a:t>null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 err="1"/>
              <a:t>closeOnEscape</a:t>
            </a:r>
            <a:r>
              <a:rPr lang="zh-TW" altLang="en-US" dirty="0"/>
              <a:t>：預設值為  </a:t>
            </a:r>
            <a:r>
              <a:rPr lang="en-US" altLang="zh-TW" dirty="0"/>
              <a:t>true,  </a:t>
            </a:r>
            <a:r>
              <a:rPr lang="zh-TW" altLang="en-US" dirty="0"/>
              <a:t>表示當使用者按下 </a:t>
            </a:r>
            <a:r>
              <a:rPr lang="en-US" altLang="zh-TW" dirty="0"/>
              <a:t>Esc </a:t>
            </a:r>
            <a:r>
              <a:rPr lang="zh-TW" altLang="en-US" dirty="0"/>
              <a:t>鍵時可關閉交談</a:t>
            </a:r>
            <a:endParaRPr lang="en-US" altLang="zh-TW" dirty="0"/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modal</a:t>
            </a:r>
            <a:r>
              <a:rPr lang="zh-TW" altLang="en-US" dirty="0"/>
              <a:t>：</a:t>
            </a:r>
            <a:r>
              <a:rPr lang="en-US" altLang="zh-TW" dirty="0"/>
              <a:t>modal  </a:t>
            </a:r>
            <a:r>
              <a:rPr lang="zh-TW" altLang="en-US" dirty="0"/>
              <a:t>交談窗表示交談窗開啟時</a:t>
            </a:r>
            <a:r>
              <a:rPr lang="en-US" altLang="zh-TW" dirty="0"/>
              <a:t>,  </a:t>
            </a:r>
            <a:r>
              <a:rPr lang="zh-TW" altLang="en-US" dirty="0"/>
              <a:t>就不能操作背景網頁。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ACC417-45B8-4FA8-A2F8-8DC88739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23F717F3-1A19-41F3-B385-A669BD1C94A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12-7 </a:t>
            </a:r>
            <a:r>
              <a:rPr lang="zh-TW" altLang="en-US" sz="4400"/>
              <a:t>設計交談窗 </a:t>
            </a:r>
            <a:r>
              <a:rPr lang="en-US" altLang="zh-TW" sz="4400"/>
              <a:t>- Dialog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C902777-3578-46AE-922F-3110864D0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8372" name="Picture 5">
            <a:extLst>
              <a:ext uri="{FF2B5EF4-FFF2-40B4-BE49-F238E27FC236}">
                <a16:creationId xmlns:a16="http://schemas.microsoft.com/office/drawing/2014/main" id="{5A2BE7CF-8027-45FB-8130-EA0A50D80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930400"/>
            <a:ext cx="864235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BBD55BD-C22D-4041-8DE6-35CECB586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08FC88FA-1B24-44EE-86DE-774D21661ED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12-7 </a:t>
            </a:r>
            <a:r>
              <a:rPr lang="zh-TW" altLang="en-US" sz="4400"/>
              <a:t>設計交談窗 </a:t>
            </a:r>
            <a:r>
              <a:rPr lang="en-US" altLang="zh-TW" sz="4400"/>
              <a:t>- Dialog</a:t>
            </a:r>
            <a:endParaRPr lang="zh-TW" altLang="en-US" sz="4400"/>
          </a:p>
        </p:txBody>
      </p:sp>
      <p:sp>
        <p:nvSpPr>
          <p:cNvPr id="59395" name="內容版面配置區 2">
            <a:extLst>
              <a:ext uri="{FF2B5EF4-FFF2-40B4-BE49-F238E27FC236}">
                <a16:creationId xmlns:a16="http://schemas.microsoft.com/office/drawing/2014/main" id="{9743E5A4-DE3B-4327-91A3-5189B277C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resizable</a:t>
            </a:r>
            <a:r>
              <a:rPr lang="zh-TW" altLang="en-US"/>
              <a:t>：可否手動調整交談窗大小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width</a:t>
            </a:r>
            <a:r>
              <a:rPr lang="zh-TW" altLang="en-US"/>
              <a:t>：交談窗寬度。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height</a:t>
            </a:r>
            <a:r>
              <a:rPr lang="zh-TW" altLang="en-US"/>
              <a:t>：交談窗高度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9643469-EE21-4F2B-B895-C780B954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>
            <a:extLst>
              <a:ext uri="{FF2B5EF4-FFF2-40B4-BE49-F238E27FC236}">
                <a16:creationId xmlns:a16="http://schemas.microsoft.com/office/drawing/2014/main" id="{4F33437C-2894-4175-A703-A0F565A06B6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12-7 </a:t>
            </a:r>
            <a:r>
              <a:rPr lang="zh-TW" altLang="en-US" sz="4400"/>
              <a:t>設計交談窗 </a:t>
            </a:r>
            <a:r>
              <a:rPr lang="en-US" altLang="zh-TW" sz="4400"/>
              <a:t>- Dialog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1EFFC59-3FEF-49DF-9F62-CDAD6D941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0420" name="Picture 5">
            <a:extLst>
              <a:ext uri="{FF2B5EF4-FFF2-40B4-BE49-F238E27FC236}">
                <a16:creationId xmlns:a16="http://schemas.microsoft.com/office/drawing/2014/main" id="{57263C62-24E7-4AF0-B97E-A81BE77A5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1484313"/>
            <a:ext cx="6913563" cy="5173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B963C51-DABE-4968-B87F-F5864AB6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>
            <a:extLst>
              <a:ext uri="{FF2B5EF4-FFF2-40B4-BE49-F238E27FC236}">
                <a16:creationId xmlns:a16="http://schemas.microsoft.com/office/drawing/2014/main" id="{9BFDE421-E6D6-4974-82C4-8AB2B8489F1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12-7 </a:t>
            </a:r>
            <a:r>
              <a:rPr lang="zh-TW" altLang="en-US" sz="4400"/>
              <a:t>設計交談窗 </a:t>
            </a:r>
            <a:r>
              <a:rPr lang="en-US" altLang="zh-TW" sz="4400"/>
              <a:t>- Dialog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EC228CC-09DA-4F70-B2C6-F54A986A9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44" name="Picture 5">
            <a:extLst>
              <a:ext uri="{FF2B5EF4-FFF2-40B4-BE49-F238E27FC236}">
                <a16:creationId xmlns:a16="http://schemas.microsoft.com/office/drawing/2014/main" id="{CACC0AD6-60B0-4484-85C7-1510C898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628775"/>
            <a:ext cx="8291512" cy="46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557DFE9-AE98-4785-9FDF-39B5C3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>
            <a:extLst>
              <a:ext uri="{FF2B5EF4-FFF2-40B4-BE49-F238E27FC236}">
                <a16:creationId xmlns:a16="http://schemas.microsoft.com/office/drawing/2014/main" id="{BA89E94D-4E45-4D75-82C1-292E53E8BB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交談窗按鈕與事件</a:t>
            </a:r>
            <a:endParaRPr lang="zh-TW" altLang="en-US" sz="4400"/>
          </a:p>
        </p:txBody>
      </p:sp>
      <p:sp>
        <p:nvSpPr>
          <p:cNvPr id="62467" name="內容版面配置區 2">
            <a:extLst>
              <a:ext uri="{FF2B5EF4-FFF2-40B4-BE49-F238E27FC236}">
                <a16:creationId xmlns:a16="http://schemas.microsoft.com/office/drawing/2014/main" id="{86E1BCD5-536E-423A-8ABC-6AD29C773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'text'</a:t>
            </a:r>
            <a:r>
              <a:rPr lang="zh-TW" altLang="en-US"/>
              <a:t>：設定按鈕文字。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'icons'</a:t>
            </a:r>
            <a:r>
              <a:rPr lang="zh-TW" altLang="en-US"/>
              <a:t>：設定出現在按鈕左、右兩邊的圖示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'click'</a:t>
            </a:r>
            <a:r>
              <a:rPr lang="zh-TW" altLang="en-US"/>
              <a:t>：設定按鈕被按下時要執行的函式。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A5CCA3EA-6724-496C-A2CD-DA664B804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557339"/>
            <a:ext cx="73152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CD1375E-287B-4352-BBB7-6B94E7D3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48A5ADB2-DA71-4054-808A-D0E177A9254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使用佈景主題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AD2C90F-F90E-44E2-A247-85ED0403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8196" name="Group 7">
            <a:extLst>
              <a:ext uri="{FF2B5EF4-FFF2-40B4-BE49-F238E27FC236}">
                <a16:creationId xmlns:a16="http://schemas.microsoft.com/office/drawing/2014/main" id="{B4D5EFF0-BE4D-48B6-8CE4-297BD28DE41A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1844676"/>
            <a:ext cx="8713787" cy="3736975"/>
            <a:chOff x="113" y="1162"/>
            <a:chExt cx="5489" cy="2354"/>
          </a:xfrm>
        </p:grpSpPr>
        <p:pic>
          <p:nvPicPr>
            <p:cNvPr id="8197" name="Picture 5">
              <a:extLst>
                <a:ext uri="{FF2B5EF4-FFF2-40B4-BE49-F238E27FC236}">
                  <a16:creationId xmlns:a16="http://schemas.microsoft.com/office/drawing/2014/main" id="{97ACA7F7-012E-435A-B103-C646634D35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162"/>
              <a:ext cx="4734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FC3C4305-6FAA-4339-ADA2-62673F4C90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493"/>
              <a:ext cx="5489" cy="2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688A1EC-B2B3-4136-BD89-0873C828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4AAB0B60-25DA-404A-8FFC-2C2CEBAB677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交談窗按鈕與事件</a:t>
            </a:r>
            <a:endParaRPr lang="zh-TW" altLang="en-US" sz="4400"/>
          </a:p>
        </p:txBody>
      </p:sp>
      <p:sp>
        <p:nvSpPr>
          <p:cNvPr id="64515" name="內容版面配置區 2">
            <a:extLst>
              <a:ext uri="{FF2B5EF4-FFF2-40B4-BE49-F238E27FC236}">
                <a16:creationId xmlns:a16="http://schemas.microsoft.com/office/drawing/2014/main" id="{98A16760-FD4F-4D2F-A747-DDC9C2CF8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4516" name="Picture 6">
            <a:extLst>
              <a:ext uri="{FF2B5EF4-FFF2-40B4-BE49-F238E27FC236}">
                <a16:creationId xmlns:a16="http://schemas.microsoft.com/office/drawing/2014/main" id="{493B90A6-A4D6-4EF9-8286-FD783AF2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2095500"/>
            <a:ext cx="8143875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D34C93-27CE-4404-B043-FFB13D0D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>
            <a:extLst>
              <a:ext uri="{FF2B5EF4-FFF2-40B4-BE49-F238E27FC236}">
                <a16:creationId xmlns:a16="http://schemas.microsoft.com/office/drawing/2014/main" id="{236951FA-4950-4F01-858E-467777E5C07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交談窗按鈕與事件</a:t>
            </a:r>
            <a:endParaRPr lang="zh-TW" altLang="en-US" sz="4400"/>
          </a:p>
        </p:txBody>
      </p:sp>
      <p:sp>
        <p:nvSpPr>
          <p:cNvPr id="63491" name="內容版面配置區 2">
            <a:extLst>
              <a:ext uri="{FF2B5EF4-FFF2-40B4-BE49-F238E27FC236}">
                <a16:creationId xmlns:a16="http://schemas.microsoft.com/office/drawing/2014/main" id="{2CF9F202-BEE8-43DE-B2D6-914113EC1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3492" name="Picture 5">
            <a:extLst>
              <a:ext uri="{FF2B5EF4-FFF2-40B4-BE49-F238E27FC236}">
                <a16:creationId xmlns:a16="http://schemas.microsoft.com/office/drawing/2014/main" id="{ADC8C382-41C8-4D4B-9950-BFACBF0A2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9" y="2224089"/>
            <a:ext cx="667702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A42DAC-28E2-44A4-ADD5-D81BAA82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>
            <a:extLst>
              <a:ext uri="{FF2B5EF4-FFF2-40B4-BE49-F238E27FC236}">
                <a16:creationId xmlns:a16="http://schemas.microsoft.com/office/drawing/2014/main" id="{23D499C3-2E4F-45B8-8EDB-291337C0DC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語法：使用陣列</a:t>
            </a:r>
            <a:endParaRPr lang="zh-TW" altLang="en-US" sz="4400"/>
          </a:p>
        </p:txBody>
      </p:sp>
      <p:sp>
        <p:nvSpPr>
          <p:cNvPr id="65539" name="內容版面配置區 2">
            <a:extLst>
              <a:ext uri="{FF2B5EF4-FFF2-40B4-BE49-F238E27FC236}">
                <a16:creationId xmlns:a16="http://schemas.microsoft.com/office/drawing/2014/main" id="{88909700-48B8-4D6A-A50E-A12847DE6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5540" name="Picture 6">
            <a:extLst>
              <a:ext uri="{FF2B5EF4-FFF2-40B4-BE49-F238E27FC236}">
                <a16:creationId xmlns:a16="http://schemas.microsoft.com/office/drawing/2014/main" id="{185E8661-7540-4F7B-9845-5C5D0AA1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4" y="1657350"/>
            <a:ext cx="8677275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1C433BA-E0D3-4AF4-A95B-23C3BF1B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>
            <a:extLst>
              <a:ext uri="{FF2B5EF4-FFF2-40B4-BE49-F238E27FC236}">
                <a16:creationId xmlns:a16="http://schemas.microsoft.com/office/drawing/2014/main" id="{4F13A738-850F-4E46-B9BD-3AEBAB8D940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應用範例：登入交談窗</a:t>
            </a:r>
            <a:endParaRPr lang="zh-TW" altLang="en-US" sz="4400"/>
          </a:p>
        </p:txBody>
      </p:sp>
      <p:sp>
        <p:nvSpPr>
          <p:cNvPr id="66563" name="內容版面配置區 2">
            <a:extLst>
              <a:ext uri="{FF2B5EF4-FFF2-40B4-BE49-F238E27FC236}">
                <a16:creationId xmlns:a16="http://schemas.microsoft.com/office/drawing/2014/main" id="{753F1B3A-BEC9-4294-BEB9-9B7A4853E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6564" name="Picture 5">
            <a:extLst>
              <a:ext uri="{FF2B5EF4-FFF2-40B4-BE49-F238E27FC236}">
                <a16:creationId xmlns:a16="http://schemas.microsoft.com/office/drawing/2014/main" id="{F9B17E18-6DAD-4187-9813-108CEC316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489" y="1943100"/>
            <a:ext cx="362902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1B5331C-9632-4E97-9255-0026E8A1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>
            <a:extLst>
              <a:ext uri="{FF2B5EF4-FFF2-40B4-BE49-F238E27FC236}">
                <a16:creationId xmlns:a16="http://schemas.microsoft.com/office/drawing/2014/main" id="{289A8B14-28B5-42C7-84AC-E76244A617E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應用範例：登入交談窗</a:t>
            </a:r>
            <a:endParaRPr lang="zh-TW" altLang="en-US" sz="4400"/>
          </a:p>
        </p:txBody>
      </p:sp>
      <p:sp>
        <p:nvSpPr>
          <p:cNvPr id="67587" name="內容版面配置區 2">
            <a:extLst>
              <a:ext uri="{FF2B5EF4-FFF2-40B4-BE49-F238E27FC236}">
                <a16:creationId xmlns:a16="http://schemas.microsoft.com/office/drawing/2014/main" id="{F60EFC04-9E5B-45A5-A845-E172A7C4C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7588" name="Picture 7">
            <a:extLst>
              <a:ext uri="{FF2B5EF4-FFF2-40B4-BE49-F238E27FC236}">
                <a16:creationId xmlns:a16="http://schemas.microsoft.com/office/drawing/2014/main" id="{004240D2-7850-43D7-9CF3-79474776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4" y="1581151"/>
            <a:ext cx="8753475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06D4A9-2D51-4A07-B60A-1C9EC3685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>
            <a:extLst>
              <a:ext uri="{FF2B5EF4-FFF2-40B4-BE49-F238E27FC236}">
                <a16:creationId xmlns:a16="http://schemas.microsoft.com/office/drawing/2014/main" id="{5FD80078-3F1D-42F1-9A83-7628CADB42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應用範例：登入交談窗</a:t>
            </a:r>
            <a:endParaRPr lang="zh-TW" altLang="en-US" sz="4400"/>
          </a:p>
        </p:txBody>
      </p:sp>
      <p:sp>
        <p:nvSpPr>
          <p:cNvPr id="68611" name="內容版面配置區 2">
            <a:extLst>
              <a:ext uri="{FF2B5EF4-FFF2-40B4-BE49-F238E27FC236}">
                <a16:creationId xmlns:a16="http://schemas.microsoft.com/office/drawing/2014/main" id="{CD6F12D2-A8FD-4F5A-9160-E79B2734A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8612" name="Picture 5">
            <a:extLst>
              <a:ext uri="{FF2B5EF4-FFF2-40B4-BE49-F238E27FC236}">
                <a16:creationId xmlns:a16="http://schemas.microsoft.com/office/drawing/2014/main" id="{BB08F71F-44D2-4091-BB2A-289CB694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916113"/>
            <a:ext cx="8743950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D2CDA14-3D86-4C41-A6FF-23BBBC816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>
            <a:extLst>
              <a:ext uri="{FF2B5EF4-FFF2-40B4-BE49-F238E27FC236}">
                <a16:creationId xmlns:a16="http://schemas.microsoft.com/office/drawing/2014/main" id="{F2F73875-7BB6-4577-9C52-1032E4E1FC1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應用範例：登入交談窗</a:t>
            </a:r>
            <a:endParaRPr lang="zh-TW" altLang="en-US" sz="4400"/>
          </a:p>
        </p:txBody>
      </p:sp>
      <p:sp>
        <p:nvSpPr>
          <p:cNvPr id="69635" name="內容版面配置區 2">
            <a:extLst>
              <a:ext uri="{FF2B5EF4-FFF2-40B4-BE49-F238E27FC236}">
                <a16:creationId xmlns:a16="http://schemas.microsoft.com/office/drawing/2014/main" id="{3EC36EDA-88EC-4DCF-AF16-0D44B0B62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69636" name="Picture 5">
            <a:extLst>
              <a:ext uri="{FF2B5EF4-FFF2-40B4-BE49-F238E27FC236}">
                <a16:creationId xmlns:a16="http://schemas.microsoft.com/office/drawing/2014/main" id="{562280F7-12CA-426F-8C72-CBD96C679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651001"/>
            <a:ext cx="874395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55479D0-87EA-4B7F-A9C4-A1A58696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66</a:t>
            </a:fld>
            <a:endParaRPr lang="zh-TW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>
            <a:extLst>
              <a:ext uri="{FF2B5EF4-FFF2-40B4-BE49-F238E27FC236}">
                <a16:creationId xmlns:a16="http://schemas.microsoft.com/office/drawing/2014/main" id="{B2364AFA-2018-46D3-8B7E-2DE0B7613B0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應用範例：登入交談窗</a:t>
            </a:r>
            <a:endParaRPr lang="zh-TW" altLang="en-US" sz="4400"/>
          </a:p>
        </p:txBody>
      </p:sp>
      <p:sp>
        <p:nvSpPr>
          <p:cNvPr id="70659" name="內容版面配置區 2">
            <a:extLst>
              <a:ext uri="{FF2B5EF4-FFF2-40B4-BE49-F238E27FC236}">
                <a16:creationId xmlns:a16="http://schemas.microsoft.com/office/drawing/2014/main" id="{F914AB4F-389C-447D-B3DE-BA2128E60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70660" name="Picture 5">
            <a:extLst>
              <a:ext uri="{FF2B5EF4-FFF2-40B4-BE49-F238E27FC236}">
                <a16:creationId xmlns:a16="http://schemas.microsoft.com/office/drawing/2014/main" id="{A8CEFDF3-7CA8-4FF4-9BB8-16D8F2B92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785938"/>
            <a:ext cx="8743950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50D4B05-B048-44F9-B66C-B38BECE4C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>
            <a:extLst>
              <a:ext uri="{FF2B5EF4-FFF2-40B4-BE49-F238E27FC236}">
                <a16:creationId xmlns:a16="http://schemas.microsoft.com/office/drawing/2014/main" id="{7B59519E-35AE-48FF-925C-D6CDF9546A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應用範例：登入交談窗</a:t>
            </a:r>
            <a:endParaRPr lang="zh-TW" altLang="en-US" sz="4400"/>
          </a:p>
        </p:txBody>
      </p:sp>
      <p:sp>
        <p:nvSpPr>
          <p:cNvPr id="71683" name="內容版面配置區 2">
            <a:extLst>
              <a:ext uri="{FF2B5EF4-FFF2-40B4-BE49-F238E27FC236}">
                <a16:creationId xmlns:a16="http://schemas.microsoft.com/office/drawing/2014/main" id="{27515AC3-C18F-4F0A-8379-B8D7E322E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pic>
        <p:nvPicPr>
          <p:cNvPr id="71684" name="Picture 5">
            <a:extLst>
              <a:ext uri="{FF2B5EF4-FFF2-40B4-BE49-F238E27FC236}">
                <a16:creationId xmlns:a16="http://schemas.microsoft.com/office/drawing/2014/main" id="{455B9CFE-3170-4C8D-96E5-C721C87B8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1504951"/>
            <a:ext cx="904875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49D8683-2FED-4EB4-939A-F3EC0EB28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1">
            <a:extLst>
              <a:ext uri="{FF2B5EF4-FFF2-40B4-BE49-F238E27FC236}">
                <a16:creationId xmlns:a16="http://schemas.microsoft.com/office/drawing/2014/main" id="{B51FB5CD-4875-477E-973A-CCF7CD77AC4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應用範例：登入交談窗</a:t>
            </a:r>
            <a:endParaRPr lang="zh-TW" altLang="en-US" sz="4400"/>
          </a:p>
        </p:txBody>
      </p:sp>
      <p:sp>
        <p:nvSpPr>
          <p:cNvPr id="72707" name="內容版面配置區 2">
            <a:extLst>
              <a:ext uri="{FF2B5EF4-FFF2-40B4-BE49-F238E27FC236}">
                <a16:creationId xmlns:a16="http://schemas.microsoft.com/office/drawing/2014/main" id="{B24C6AC8-D3D8-496F-BA25-FAD596E94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  <a:p>
            <a:pPr eaLnBrk="1" hangingPunct="1">
              <a:buClr>
                <a:srgbClr val="00B0F0"/>
              </a:buClr>
            </a:pPr>
            <a:endParaRPr lang="zh-TW" altLang="en-US"/>
          </a:p>
        </p:txBody>
      </p:sp>
      <p:grpSp>
        <p:nvGrpSpPr>
          <p:cNvPr id="72708" name="Group 8">
            <a:extLst>
              <a:ext uri="{FF2B5EF4-FFF2-40B4-BE49-F238E27FC236}">
                <a16:creationId xmlns:a16="http://schemas.microsoft.com/office/drawing/2014/main" id="{F2AA86B4-9194-4BD6-B1F6-CCCAD760895E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1700213"/>
            <a:ext cx="8305800" cy="4227512"/>
            <a:chOff x="249" y="981"/>
            <a:chExt cx="5232" cy="2663"/>
          </a:xfrm>
        </p:grpSpPr>
        <p:pic>
          <p:nvPicPr>
            <p:cNvPr id="72709" name="Picture 5">
              <a:extLst>
                <a:ext uri="{FF2B5EF4-FFF2-40B4-BE49-F238E27FC236}">
                  <a16:creationId xmlns:a16="http://schemas.microsoft.com/office/drawing/2014/main" id="{CAB89C68-C135-4497-A1D2-FE8026786D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981"/>
              <a:ext cx="5172" cy="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710" name="Picture 6">
              <a:extLst>
                <a:ext uri="{FF2B5EF4-FFF2-40B4-BE49-F238E27FC236}">
                  <a16:creationId xmlns:a16="http://schemas.microsoft.com/office/drawing/2014/main" id="{F6EADB33-F5C4-4B25-AFEE-516F0C75A2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1931"/>
              <a:ext cx="5232" cy="4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711" name="Picture 7">
              <a:extLst>
                <a:ext uri="{FF2B5EF4-FFF2-40B4-BE49-F238E27FC236}">
                  <a16:creationId xmlns:a16="http://schemas.microsoft.com/office/drawing/2014/main" id="{59F14817-D18F-4E43-97FB-58428B98B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432"/>
              <a:ext cx="5232" cy="1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38D065-E0A2-4703-9678-8B6B529B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48BC1A7B-4790-4829-931F-F9262676740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使用佈景主題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3C6BE52-C331-464C-ACF7-64D575D45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20" name="Picture 7">
            <a:extLst>
              <a:ext uri="{FF2B5EF4-FFF2-40B4-BE49-F238E27FC236}">
                <a16:creationId xmlns:a16="http://schemas.microsoft.com/office/drawing/2014/main" id="{4A623CC3-2A30-4230-8E17-B012240DD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484313"/>
            <a:ext cx="7656512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C6440EF-AE64-4161-8660-2B661F82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7A8A2756-36ED-47E1-8B02-3EE715D7DD6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TW" altLang="en-US" sz="4400"/>
              <a:t>使用佈景主題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D6B28C5-A447-4386-AED4-40D76D7DC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4" name="Picture 5">
            <a:extLst>
              <a:ext uri="{FF2B5EF4-FFF2-40B4-BE49-F238E27FC236}">
                <a16:creationId xmlns:a16="http://schemas.microsoft.com/office/drawing/2014/main" id="{D75B4619-BE3E-42CB-A7CA-55D69A6A8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4" y="2636839"/>
            <a:ext cx="795337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5D4D07C-0FC4-44CB-88AC-5E00CE4B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E2966288-1F75-4354-84CC-EAAB10523E0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12-2 </a:t>
            </a:r>
            <a:r>
              <a:rPr lang="zh-TW" altLang="en-US" sz="4400"/>
              <a:t>設計功能表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CF4DE4F-422E-42B3-BEA6-1D8E442E7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8" name="Picture 5">
            <a:extLst>
              <a:ext uri="{FF2B5EF4-FFF2-40B4-BE49-F238E27FC236}">
                <a16:creationId xmlns:a16="http://schemas.microsoft.com/office/drawing/2014/main" id="{363C23AF-1275-4B09-85C3-789727D6B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484313"/>
            <a:ext cx="7861300" cy="509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15009F-A8E7-4522-A44C-0889A1F94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828</Words>
  <Application>Microsoft Office PowerPoint</Application>
  <PresentationFormat>寬螢幕</PresentationFormat>
  <Paragraphs>208</Paragraphs>
  <Slides>69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4" baseType="lpstr">
      <vt:lpstr>微軟正黑體</vt:lpstr>
      <vt:lpstr>Aparajita</vt:lpstr>
      <vt:lpstr>Arial</vt:lpstr>
      <vt:lpstr>Calibri</vt:lpstr>
      <vt:lpstr>Office 佈景主題</vt:lpstr>
      <vt:lpstr>PowerPoint 簡報</vt:lpstr>
      <vt:lpstr>12-1 認識 jQuery UI</vt:lpstr>
      <vt:lpstr>使用 jQuery UI</vt:lpstr>
      <vt:lpstr>客製化 jQuery UI 檔案版本</vt:lpstr>
      <vt:lpstr>客製化 jQuery UI 檔案版本</vt:lpstr>
      <vt:lpstr>使用佈景主題</vt:lpstr>
      <vt:lpstr>使用佈景主題</vt:lpstr>
      <vt:lpstr>使用佈景主題</vt:lpstr>
      <vt:lpstr>12-2 設計功能表</vt:lpstr>
      <vt:lpstr>12-2 設計功能表</vt:lpstr>
      <vt:lpstr>12-2 設計功能表</vt:lpstr>
      <vt:lpstr>12-2 設計功能表</vt:lpstr>
      <vt:lpstr>設定元件選項</vt:lpstr>
      <vt:lpstr>設定元件選項</vt:lpstr>
      <vt:lpstr>設定元件選項</vt:lpstr>
      <vt:lpstr>設定元件選項</vt:lpstr>
      <vt:lpstr>設定元件選項</vt:lpstr>
      <vt:lpstr>設定元件選項</vt:lpstr>
      <vt:lpstr>設定元件選項</vt:lpstr>
      <vt:lpstr>12-3 使用日期選擇器 - DatePicker</vt:lpstr>
      <vt:lpstr>12-3 使用日期選擇器 - DatePicker</vt:lpstr>
      <vt:lpstr>12-3 使用日期選擇器 - DatePicker</vt:lpstr>
      <vt:lpstr>12-3 使用日期選擇器 - DatePicker</vt:lpstr>
      <vt:lpstr>12-3 使用日期選擇器 - DatePicker</vt:lpstr>
      <vt:lpstr>調整日期選擇器選項</vt:lpstr>
      <vt:lpstr>調整日期選擇器選項</vt:lpstr>
      <vt:lpstr>調整日期選擇器選項</vt:lpstr>
      <vt:lpstr>調整日期選擇器選項</vt:lpstr>
      <vt:lpstr>調整日期選擇器選項</vt:lpstr>
      <vt:lpstr>調整日期選擇器選項</vt:lpstr>
      <vt:lpstr>調整日期選擇器選項</vt:lpstr>
      <vt:lpstr>調整日期選擇器選項</vt:lpstr>
      <vt:lpstr>12-4 進度棒 - ProgressBar</vt:lpstr>
      <vt:lpstr>12-4 進度棒 - ProgressBar</vt:lpstr>
      <vt:lpstr>12-4 進度棒 - ProgressBar</vt:lpstr>
      <vt:lpstr>12-4 進度棒 - ProgressBar</vt:lpstr>
      <vt:lpstr>12-4 進度棒 - ProgressBar</vt:lpstr>
      <vt:lpstr>12-5 使用滑桿 - Slider</vt:lpstr>
      <vt:lpstr>12-5 使用滑桿 - Slider</vt:lpstr>
      <vt:lpstr>12-5 使用滑桿 - Slider</vt:lpstr>
      <vt:lpstr>12-5 使用滑桿 - Slider</vt:lpstr>
      <vt:lpstr>12-5 使用滑桿 - Slider</vt:lpstr>
      <vt:lpstr>12-6 使用標籤頁 - Tabs</vt:lpstr>
      <vt:lpstr>12-6 使用標籤頁 - Tabs</vt:lpstr>
      <vt:lpstr>12-6 使用標籤頁 - Tabs</vt:lpstr>
      <vt:lpstr>12-6 使用標籤頁 - Tabs</vt:lpstr>
      <vt:lpstr>12-6 使用標籤頁 - Tabs</vt:lpstr>
      <vt:lpstr>12-6 使用標籤頁 - Tabs</vt:lpstr>
      <vt:lpstr>12-6 使用標籤頁 - Tabs</vt:lpstr>
      <vt:lpstr>12-7 設計交談窗 - Dialog</vt:lpstr>
      <vt:lpstr>12-7 設計交談窗 - Dialog</vt:lpstr>
      <vt:lpstr>12-7 設計交談窗 - Dialog</vt:lpstr>
      <vt:lpstr>12-7 設計交談窗 - Dialog</vt:lpstr>
      <vt:lpstr>12-7 設計交談窗 - Dialog</vt:lpstr>
      <vt:lpstr>12-7 設計交談窗 - Dialog</vt:lpstr>
      <vt:lpstr>12-7 設計交談窗 - Dialog</vt:lpstr>
      <vt:lpstr>12-7 設計交談窗 - Dialog</vt:lpstr>
      <vt:lpstr>12-7 設計交談窗 - Dialog</vt:lpstr>
      <vt:lpstr>交談窗按鈕與事件</vt:lpstr>
      <vt:lpstr>交談窗按鈕與事件</vt:lpstr>
      <vt:lpstr>交談窗按鈕與事件</vt:lpstr>
      <vt:lpstr>JavaScript 語法：使用陣列</vt:lpstr>
      <vt:lpstr>應用範例：登入交談窗</vt:lpstr>
      <vt:lpstr>應用範例：登入交談窗</vt:lpstr>
      <vt:lpstr>應用範例：登入交談窗</vt:lpstr>
      <vt:lpstr>應用範例：登入交談窗</vt:lpstr>
      <vt:lpstr>應用範例：登入交談窗</vt:lpstr>
      <vt:lpstr>應用範例：登入交談窗</vt:lpstr>
      <vt:lpstr>應用範例：登入交談窗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Hou, Jian-Ren</dc:creator>
  <cp:lastModifiedBy>游哲瑋</cp:lastModifiedBy>
  <cp:revision>134</cp:revision>
  <dcterms:created xsi:type="dcterms:W3CDTF">2020-08-06T11:30:33Z</dcterms:created>
  <dcterms:modified xsi:type="dcterms:W3CDTF">2020-12-04T19:07:50Z</dcterms:modified>
</cp:coreProperties>
</file>